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9"/>
  </p:notesMasterIdLst>
  <p:sldIdLst>
    <p:sldId id="256" r:id="rId2"/>
    <p:sldId id="258" r:id="rId3"/>
    <p:sldId id="305" r:id="rId4"/>
    <p:sldId id="259" r:id="rId5"/>
    <p:sldId id="260" r:id="rId6"/>
    <p:sldId id="262" r:id="rId7"/>
    <p:sldId id="279" r:id="rId8"/>
    <p:sldId id="290" r:id="rId9"/>
    <p:sldId id="315" r:id="rId10"/>
    <p:sldId id="316" r:id="rId11"/>
    <p:sldId id="277" r:id="rId12"/>
    <p:sldId id="302" r:id="rId13"/>
    <p:sldId id="304" r:id="rId14"/>
    <p:sldId id="308" r:id="rId15"/>
    <p:sldId id="318" r:id="rId16"/>
    <p:sldId id="282" r:id="rId17"/>
    <p:sldId id="317" r:id="rId18"/>
    <p:sldId id="284" r:id="rId19"/>
    <p:sldId id="285" r:id="rId20"/>
    <p:sldId id="311" r:id="rId21"/>
    <p:sldId id="309" r:id="rId22"/>
    <p:sldId id="286" r:id="rId23"/>
    <p:sldId id="310" r:id="rId24"/>
    <p:sldId id="287" r:id="rId25"/>
    <p:sldId id="314" r:id="rId26"/>
    <p:sldId id="313" r:id="rId27"/>
    <p:sldId id="319" r:id="rId28"/>
    <p:sldId id="291" r:id="rId29"/>
    <p:sldId id="292" r:id="rId30"/>
    <p:sldId id="295" r:id="rId31"/>
    <p:sldId id="289" r:id="rId32"/>
    <p:sldId id="283" r:id="rId33"/>
    <p:sldId id="281" r:id="rId34"/>
    <p:sldId id="323" r:id="rId35"/>
    <p:sldId id="265" r:id="rId36"/>
    <p:sldId id="320" r:id="rId37"/>
    <p:sldId id="32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8DB86C-9E8F-7E07-9419-3816F1957BB4}" name="s1302457" initials="s1" userId="S::s1302457@live.hkmu.edu.hk::65b3c121-92c9-4b9f-b40d-45e26e48b335" providerId="AD"/>
  <p188:author id="{0CDCE36C-FB39-27D0-849C-AB948F4DD412}" name="s1274941" initials="s1" userId="S::s1274941@live.hkmu.edu.hk::b1e5e790-2f14-4d98-b3d9-e089339b2527" providerId="AD"/>
  <p188:author id="{05676987-6EA2-6A9B-E2D2-09BCE61D8A28}" name="s1303149" initials="s1" userId="S::s1303149@live.hkmu.edu.hk::4855f2dd-db32-4bc0-ba49-5a1e1b1ac4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E5BE3-CE24-EFB3-B049-ECBF65F917C6}" v="30" dt="2024-04-18T13:48:38.813"/>
    <p1510:client id="{0FFCAF44-4C4D-CC7D-DEA0-75EC73ABD691}" v="25" dt="2024-04-18T06:19:47.817"/>
    <p1510:client id="{3F608EFA-F2B4-338E-1461-7B14960FC12E}" v="192" dt="2024-04-19T03:45:57.721"/>
    <p1510:client id="{42FC4853-13F2-80B8-04C9-6CF04FECEB58}" v="1430" dt="2024-04-17T21:23:41.863"/>
    <p1510:client id="{48293298-0D60-E044-56A4-97F1C8E747F2}" v="2810" dt="2024-04-18T14:07:47.128"/>
    <p1510:client id="{4BDE0C5C-37E9-7DA4-48EA-0917ECD83F83}" v="142" dt="2024-04-18T12:41:58.602"/>
    <p1510:client id="{4F1B21E7-3CCF-D942-0F36-7E4A293DFB4E}" v="41" dt="2024-04-18T18:36:57.760"/>
    <p1510:client id="{52510FD4-ED2E-2711-3479-DC76CED646B4}" v="866" dt="2024-04-18T13:01:49.406"/>
    <p1510:client id="{7744290A-1048-AB9A-E450-2185AEE7F51A}" v="46" dt="2024-04-18T09:32:25.065"/>
    <p1510:client id="{7C350518-7770-E2B2-5868-F4EDB7D40870}" v="9201" dt="2024-04-18T05:17:52.733"/>
    <p1510:client id="{8488AE8F-BAD2-767F-07FC-4CE9286F8108}" v="168" dt="2024-04-18T10:37:39.114"/>
    <p1510:client id="{8EDE6E8F-5125-6E08-DE84-219275DE0F4D}" v="8" dt="2024-04-19T18:20:16.666"/>
    <p1510:client id="{938B154D-D721-6760-D4FC-75EB87D0AD9F}" v="20" dt="2024-04-19T05:54:09.114"/>
    <p1510:client id="{93965693-1B24-621E-10A5-7D5475320B33}" v="27" dt="2024-04-18T15:52:59.047"/>
    <p1510:client id="{A0C95812-ACE3-BC5C-91E4-BBBF06E99723}" v="504" dt="2024-04-18T16:31:09.135"/>
    <p1510:client id="{C541E220-0859-5E70-C278-2BF06EEE837F}" v="26" dt="2024-04-18T12:01:21.966"/>
    <p1510:client id="{D2DE8817-21F9-B717-B64D-01029DAC97AD}" v="53" dt="2024-04-18T01:52:25.228"/>
    <p1510:client id="{E68D964E-23FB-C478-45ED-9A04D2004E5C}" v="1079" dt="2024-04-18T06:10:49.141"/>
    <p1510:client id="{FE781265-55D9-720E-95D9-70B49733B0C4}" v="54" dt="2024-04-18T07:39:12.022"/>
    <p1510:client id="{FF969BCA-EEA0-BD0B-B783-67D0A00F378C}" v="34" dt="2024-04-18T11:14:35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33DD8-7C61-4F62-8D67-5785F3F7D1EC}" type="datetimeFigureOut">
              <a:t>21/4/2024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FEE40-9F6D-45B7-B235-B0A4BC1298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</a:t>
            </a:r>
            <a:r>
              <a:rPr lang="en-US" err="1"/>
              <a:t>afternnon</a:t>
            </a:r>
            <a:r>
              <a:rPr lang="en-US"/>
              <a:t> everyone! Today im gonna present about our fpy topic </a:t>
            </a:r>
          </a:p>
          <a:p>
            <a:r>
              <a:rPr lang="en-US"/>
              <a:t>which is Aspect Category Sentiment Analysis for Online Restaurant Review in Chinese.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96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21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12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the model structure that we used in this project, it shown on the right picture.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/>
              <a:t>For our adaptation with the model, we enhance the</a:t>
            </a:r>
            <a:r>
              <a:rPr lang="en-US">
                <a:cs typeface="Calibri"/>
              </a:rPr>
              <a:t> model performance to handle the Cantonese review,, we use </a:t>
            </a:r>
            <a:r>
              <a:rPr lang="en-US" err="1">
                <a:cs typeface="Calibri"/>
              </a:rPr>
              <a:t>jieba</a:t>
            </a:r>
            <a:r>
              <a:rPr lang="en-US">
                <a:cs typeface="Calibri"/>
              </a:rPr>
              <a:t> </a:t>
            </a:r>
            <a:r>
              <a:rPr lang="en-US"/>
              <a:t>word segmentation </a:t>
            </a:r>
            <a:r>
              <a:rPr lang="en-US">
                <a:cs typeface="Calibri"/>
              </a:rPr>
              <a:t>library to import the Cantonese dictionary for segmentate Cantonese text, also we use the translated Weibo stop word and add the new Cantonese stop word to the list</a:t>
            </a:r>
          </a:p>
          <a:p>
            <a:r>
              <a:rPr lang="en-US">
                <a:cs typeface="Calibri"/>
              </a:rPr>
              <a:t>Lastly, we change the word embedding from word2vec to the Cantonese </a:t>
            </a:r>
            <a:r>
              <a:rPr lang="en-US" err="1">
                <a:cs typeface="Calibri"/>
              </a:rPr>
              <a:t>fastText</a:t>
            </a:r>
            <a:r>
              <a:rPr lang="en-US">
                <a:cs typeface="Calibri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5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In the dataset list, we collected 3 datasets for model training, and 1 for model evaluation.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And for the test dataset, this is the evaluation dataset that for evaluate the all the model performance in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12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And for the model evaluation, we set up 5 models which is 2 simplified Chinese models, 2 Cantonese models, and 1 ChatGPT 3.5 turbo model,</a:t>
            </a:r>
          </a:p>
          <a:p>
            <a:r>
              <a:rPr lang="en-US">
                <a:cs typeface="Calibri"/>
              </a:rPr>
              <a:t>And all these models are use the </a:t>
            </a:r>
            <a:r>
              <a:rPr lang="en-US" err="1">
                <a:cs typeface="Calibri"/>
              </a:rPr>
              <a:t>OpenRice</a:t>
            </a:r>
            <a:r>
              <a:rPr lang="en-US">
                <a:cs typeface="Calibri"/>
              </a:rPr>
              <a:t> test dataset to evaluate its performance, and this dataset using either Simplified Chinese or Cantonese is depends the model supported language,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33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this page, this is the hyper-parameters setting about the model 1 to model 5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76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ChatGPT 3.5 turbo, we use the review data from the </a:t>
            </a:r>
            <a:r>
              <a:rPr lang="en-US" err="1"/>
              <a:t>OpenRice</a:t>
            </a:r>
            <a:r>
              <a:rPr lang="en-US"/>
              <a:t> test dataset and predict its sentiment polarity by apply the ChatGPT prompt technique,</a:t>
            </a:r>
          </a:p>
          <a:p>
            <a:r>
              <a:rPr lang="en-US">
                <a:cs typeface="Calibri"/>
              </a:rPr>
              <a:t>And after predicted all the test data, we use the correct dataset with predicted data to calculate its F1 and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99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Here, this table is the result about our experiment, as you can see that the model 4 has the highest Accuracy and Marco-F1 score which are 78.66 and 44.76</a:t>
            </a:r>
          </a:p>
          <a:p>
            <a:r>
              <a:rPr lang="en-US">
                <a:cs typeface="Calibri"/>
              </a:rPr>
              <a:t>As the result, we decides to deploy the Model 4 to our web application. I pass to my partner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83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 altLang="zh-HK" smtClean="0"/>
              <a:t>34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6088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 altLang="zh-HK" smtClean="0"/>
              <a:t>35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3496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74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7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6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5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5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1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EE40-9F6D-45B7-B235-B0A4BC12980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9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8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9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0567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96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1841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08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2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3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6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8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9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1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0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5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WivROdnZ6k?feature=oembe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hanyCheung/fsauor/tree/master" TargetMode="External"/><Relationship Id="rId3" Type="http://schemas.openxmlformats.org/officeDocument/2006/relationships/hyperlink" Target="https://www.geeksforgeeks.org/bidirectional-lstm-in-nlp/" TargetMode="External"/><Relationship Id="rId7" Type="http://schemas.openxmlformats.org/officeDocument/2006/relationships/hyperlink" Target="https://proceedings.neurips.cc/paper_files/paper/2016/file/04df4d434d481c5bb723be1b6df1ee65-Paper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ptune.ai/blog/f1-score-accuracy-roc-auc-pr-auc" TargetMode="External"/><Relationship Id="rId5" Type="http://schemas.openxmlformats.org/officeDocument/2006/relationships/hyperlink" Target="https://www.chartjs.org/docs/latest/" TargetMode="External"/><Relationship Id="rId4" Type="http://schemas.openxmlformats.org/officeDocument/2006/relationships/hyperlink" Target="https://getbootstrap.com/docs/5.0/getting-started/introductio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odel_evaluation.html" TargetMode="External"/><Relationship Id="rId2" Type="http://schemas.openxmlformats.org/officeDocument/2006/relationships/hyperlink" Target="https://www.techtarget.com/whatis/definition/Hugging-Fa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agilenceinc.com/table-turnover" TargetMode="External"/><Relationship Id="rId5" Type="http://schemas.openxmlformats.org/officeDocument/2006/relationships/hyperlink" Target="https://medium.com/@s716419/%E6%A9%9F%E5%99%A8%E5%AD%B8%E7%BF%92%E6%A8%A1%E5%9E%8B%E8%A9%95%E4%BC%B0%E6%8C%87%E6%A8%99-confusion-matrix-precision-and-recall-e9d64ff14d81" TargetMode="External"/><Relationship Id="rId4" Type="http://schemas.openxmlformats.org/officeDocument/2006/relationships/hyperlink" Target="https://www.exxactcorp.com/blog/Deep-Learning/NVIDIA-CUDA-in-AI-Deep-Learni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at-is/data-cleansing/" TargetMode="External"/><Relationship Id="rId2" Type="http://schemas.openxmlformats.org/officeDocument/2006/relationships/hyperlink" Target="https://www.educative.io/answers/what-is-beautiful-so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rice.com/en/hongkong/review/%E5%B7%AE-e4787429" TargetMode="External"/><Relationship Id="rId5" Type="http://schemas.openxmlformats.org/officeDocument/2006/relationships/hyperlink" Target="https://www.nvidia.com/en-us/glossary/data-science/pytorch/" TargetMode="External"/><Relationship Id="rId4" Type="http://schemas.openxmlformats.org/officeDocument/2006/relationships/hyperlink" Target="https://pythonbasics.org/what-is-flask-pyth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1225" y="1366863"/>
            <a:ext cx="7829550" cy="10064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>
                <a:solidFill>
                  <a:schemeClr val="accent1">
                    <a:lumMod val="50000"/>
                  </a:schemeClr>
                </a:solidFill>
                <a:ea typeface="Calibri Light"/>
                <a:cs typeface="Calibri Light"/>
              </a:rPr>
              <a:t>Aspect Based Sentiment Analysis for Online Restaurant Review in Chinese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8012" y="2833548"/>
            <a:ext cx="8280935" cy="27047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rPr>
              <a:t>Group Name: 2023-Keith-4</a:t>
            </a:r>
          </a:p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Group members:  Wong Ping Kuen (13031493)</a:t>
            </a:r>
          </a:p>
          <a:p>
            <a:pPr lvl="4"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  Yeung Ho Yin Tommy (13024570)</a:t>
            </a:r>
          </a:p>
          <a:p>
            <a:pPr lvl="4"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  Li Chi Fung (13031837)</a:t>
            </a:r>
          </a:p>
          <a:p>
            <a:pPr lvl="4"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  Jon Rai (12749417)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rPr>
              <a:t>Supervisor: Dr. Keith Lee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Methodology</a:t>
            </a:r>
            <a:endParaRPr lang="en-US"/>
          </a:p>
        </p:txBody>
      </p:sp>
      <p:pic>
        <p:nvPicPr>
          <p:cNvPr id="3" name="Content Placeholder 2" descr="A diagram of a restaurant system&#10;&#10;Description automatically generated">
            <a:extLst>
              <a:ext uri="{FF2B5EF4-FFF2-40B4-BE49-F238E27FC236}">
                <a16:creationId xmlns:a16="http://schemas.microsoft.com/office/drawing/2014/main" id="{D894A80C-DAE2-E748-58E8-DF5D01C28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1705" y="820931"/>
            <a:ext cx="7569163" cy="521474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9E8BD-D7A8-55DA-E32A-35DA134E6C35}"/>
              </a:ext>
            </a:extLst>
          </p:cNvPr>
          <p:cNvSpPr txBox="1"/>
          <p:nvPr/>
        </p:nvSpPr>
        <p:spPr>
          <a:xfrm>
            <a:off x="166414" y="1348827"/>
            <a:ext cx="4704961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Develop a Web application that deploy the ABSA Model</a:t>
            </a:r>
            <a:endParaRPr lang="en-US"/>
          </a:p>
          <a:p>
            <a:endParaRPr lang="en-US" b="1"/>
          </a:p>
          <a:p>
            <a:r>
              <a:rPr lang="en-US" err="1"/>
              <a:t>OpenRice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/>
              <a:t>Controller the restaurant's information </a:t>
            </a:r>
          </a:p>
          <a:p>
            <a:r>
              <a:rPr lang="en-US"/>
              <a:t>Model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Predict the sentiment for </a:t>
            </a:r>
            <a:r>
              <a:rPr lang="en-US" err="1"/>
              <a:t>OpenRice</a:t>
            </a:r>
            <a:r>
              <a:rPr lang="en-US"/>
              <a:t> review data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r>
              <a:rPr lang="en-US"/>
              <a:t>User Interface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Display the result (polarities in positive, neutral and negative)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Display graph (Doughnut chart and Bar chart)</a:t>
            </a:r>
          </a:p>
        </p:txBody>
      </p:sp>
    </p:spTree>
    <p:extLst>
      <p:ext uri="{BB962C8B-B14F-4D97-AF65-F5344CB8AC3E}">
        <p14:creationId xmlns:p14="http://schemas.microsoft.com/office/powerpoint/2010/main" val="145377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Methodology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EC4D7A-60F3-4BE0-55EB-571A8DEA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450446"/>
            <a:ext cx="6745817" cy="540702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0D7BB1-24C0-AC97-D167-29CFACCF1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b="1">
                <a:solidFill>
                  <a:srgbClr val="000000"/>
                </a:solidFill>
              </a:rPr>
              <a:t>Main Features in our application</a:t>
            </a:r>
            <a:endParaRPr lang="en-US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endParaRPr lang="en-US">
              <a:solidFill>
                <a:srgbClr val="000000"/>
              </a:solidFill>
            </a:endParaRP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Search restaurant </a:t>
            </a: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endParaRPr lang="en-US">
              <a:solidFill>
                <a:srgbClr val="000000"/>
              </a:solidFill>
            </a:endParaRP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Shows restaurant overall score</a:t>
            </a: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endParaRPr lang="en-US">
              <a:solidFill>
                <a:srgbClr val="000000"/>
              </a:solidFill>
            </a:endParaRP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Shows each comments and aspects score</a:t>
            </a: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endParaRPr lang="en-US">
              <a:solidFill>
                <a:srgbClr val="000000"/>
              </a:solidFill>
            </a:endParaRPr>
          </a:p>
          <a:p>
            <a:pPr marL="685800" lvl="1" indent="-285750">
              <a:spcBef>
                <a:spcPts val="0"/>
              </a:spcBef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Show statistic charts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Methodology – Dataset Collection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901A0-3F7C-4CD0-001B-A1156F889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8887"/>
            <a:ext cx="8426128" cy="52812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2000">
                <a:ea typeface="+mn-lt"/>
                <a:cs typeface="Calibri"/>
              </a:rPr>
              <a:t>"AI Challenger Sentiment Analysis Training set 2018"</a:t>
            </a:r>
          </a:p>
          <a:p>
            <a:pPr marL="685800" lvl="1"/>
            <a:r>
              <a:rPr lang="en-US" sz="1800">
                <a:ea typeface="Calibri"/>
                <a:cs typeface="Calibri"/>
              </a:rPr>
              <a:t>Use the Microsoft Bing Translator API translate the review to Cantonese</a:t>
            </a:r>
            <a:endParaRPr lang="en-US" sz="1800">
              <a:solidFill>
                <a:srgbClr val="000000"/>
              </a:solidFill>
              <a:ea typeface="Calibri"/>
              <a:cs typeface="Calibri"/>
            </a:endParaRPr>
          </a:p>
          <a:p>
            <a:pPr marL="685800" lvl="1" indent="-285750"/>
            <a:endParaRPr lang="en-US" sz="1800">
              <a:ea typeface="Calibri"/>
              <a:cs typeface="Calibri"/>
            </a:endParaRPr>
          </a:p>
          <a:p>
            <a:pPr marL="285750" indent="-285750"/>
            <a:endParaRPr lang="en-US" sz="2000">
              <a:ea typeface="Calibri"/>
              <a:cs typeface="Calibri"/>
            </a:endParaRPr>
          </a:p>
          <a:p>
            <a:pPr marL="285750" indent="-285750"/>
            <a:r>
              <a:rPr lang="en-US" sz="2000">
                <a:ea typeface="Calibri"/>
                <a:cs typeface="Calibri"/>
              </a:rPr>
              <a:t>1,500 restaurant review data from </a:t>
            </a:r>
            <a:r>
              <a:rPr lang="en-US" sz="2000" err="1">
                <a:ea typeface="Calibri"/>
                <a:cs typeface="Calibri"/>
              </a:rPr>
              <a:t>OpenRice</a:t>
            </a:r>
            <a:endParaRPr lang="en-US" sz="2000">
              <a:ea typeface="Calibri"/>
              <a:cs typeface="Calibri"/>
            </a:endParaRPr>
          </a:p>
          <a:p>
            <a:pPr marL="685800" lvl="1" indent="-285750"/>
            <a:r>
              <a:rPr lang="en-US" sz="1800">
                <a:ea typeface="Calibri"/>
                <a:cs typeface="Calibri"/>
              </a:rPr>
              <a:t>Labelled the review by ours</a:t>
            </a:r>
          </a:p>
          <a:p>
            <a:pPr marL="685800" lvl="1"/>
            <a:r>
              <a:rPr lang="en-US" sz="1800">
                <a:ea typeface="Calibri"/>
                <a:cs typeface="Calibri"/>
              </a:rPr>
              <a:t>500 dataset for model training</a:t>
            </a:r>
          </a:p>
          <a:p>
            <a:pPr marL="685800" lvl="1"/>
            <a:r>
              <a:rPr lang="en-US" sz="1800">
                <a:ea typeface="Calibri"/>
                <a:cs typeface="Calibri"/>
              </a:rPr>
              <a:t>1000 dataset for model evaluating</a:t>
            </a:r>
          </a:p>
          <a:p>
            <a:pPr marL="685800" lvl="1"/>
            <a:endParaRPr lang="en-US" sz="1800">
              <a:ea typeface="Calibri"/>
              <a:cs typeface="Calibri"/>
            </a:endParaRPr>
          </a:p>
          <a:p>
            <a:pPr marL="285750"/>
            <a:endParaRPr lang="en-US" sz="2000">
              <a:ea typeface="Calibri"/>
              <a:cs typeface="Calibri"/>
            </a:endParaRPr>
          </a:p>
          <a:p>
            <a:pPr lvl="1"/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675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8172-797E-39DB-DC01-600B4FB9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Model Adaptation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5C0678-2003-F8DD-8E36-DEA1A0FF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58" y="1171070"/>
            <a:ext cx="8227854" cy="555717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b="1"/>
              <a:t>AI Challenger model </a:t>
            </a:r>
          </a:p>
          <a:p>
            <a:pPr lvl="1"/>
            <a:r>
              <a:rPr lang="en-US" sz="1800">
                <a:latin typeface="Calibri"/>
                <a:cs typeface="Calibri"/>
              </a:rPr>
              <a:t>Word segmentation – use the </a:t>
            </a:r>
            <a:r>
              <a:rPr lang="en-US">
                <a:latin typeface="Calibri"/>
                <a:cs typeface="Calibri"/>
              </a:rPr>
              <a:t>‘</a:t>
            </a:r>
            <a:r>
              <a:rPr lang="en-US" sz="1800" err="1">
                <a:latin typeface="Calibri"/>
                <a:cs typeface="Calibri"/>
              </a:rPr>
              <a:t>jieba</a:t>
            </a:r>
            <a:r>
              <a:rPr lang="en-US" sz="1800">
                <a:latin typeface="Calibri"/>
                <a:cs typeface="Calibri"/>
              </a:rPr>
              <a:t>’ library with default Simplified Chinese dictionary</a:t>
            </a:r>
          </a:p>
          <a:p>
            <a:pPr lvl="1"/>
            <a:endParaRPr lang="en-US" sz="1800">
              <a:latin typeface="Calibri"/>
              <a:cs typeface="Calibri"/>
            </a:endParaRPr>
          </a:p>
          <a:p>
            <a:pPr lvl="1"/>
            <a:r>
              <a:rPr lang="en-US" sz="1800">
                <a:latin typeface="Calibri"/>
                <a:cs typeface="Calibri"/>
              </a:rPr>
              <a:t>Stop word – use the Weibo Simplified Chinese stop word</a:t>
            </a:r>
            <a:endParaRPr lang="en-US" sz="1800">
              <a:solidFill>
                <a:srgbClr val="404040"/>
              </a:solidFill>
              <a:latin typeface="Calibri"/>
              <a:cs typeface="Calibri"/>
            </a:endParaRPr>
          </a:p>
          <a:p>
            <a:pPr lvl="1"/>
            <a:endParaRPr lang="en-US" sz="1800">
              <a:solidFill>
                <a:srgbClr val="404040"/>
              </a:solidFill>
              <a:latin typeface="Calibri"/>
              <a:cs typeface="Calibri"/>
            </a:endParaRPr>
          </a:p>
          <a:p>
            <a:pPr lvl="1"/>
            <a:r>
              <a:rPr lang="en-US" sz="1800">
                <a:solidFill>
                  <a:srgbClr val="404040"/>
                </a:solidFill>
                <a:latin typeface="Calibri"/>
                <a:cs typeface="Calibri"/>
              </a:rPr>
              <a:t>Word Embedding – use the word2vec pretrain (by Weibo Simplified Chinese data)</a:t>
            </a:r>
            <a:endParaRPr lang="en-US" sz="180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endParaRPr lang="en-US" sz="1800">
              <a:latin typeface="Calibri"/>
              <a:cs typeface="Calibri"/>
            </a:endParaRPr>
          </a:p>
          <a:p>
            <a:r>
              <a:rPr lang="en-US" sz="2000" b="1"/>
              <a:t>Our adaptation</a:t>
            </a:r>
            <a:endParaRPr lang="en-US" b="1"/>
          </a:p>
          <a:p>
            <a:pPr lvl="1"/>
            <a:r>
              <a:rPr lang="en-US" sz="1800">
                <a:latin typeface="Calibri"/>
                <a:cs typeface="Calibri"/>
              </a:rPr>
              <a:t>Word Segmentation – use the ‘</a:t>
            </a:r>
            <a:r>
              <a:rPr lang="en-US" sz="1800" err="1">
                <a:latin typeface="Calibri"/>
                <a:cs typeface="Calibri"/>
              </a:rPr>
              <a:t>jieba</a:t>
            </a:r>
            <a:r>
              <a:rPr lang="en-US" sz="1800">
                <a:latin typeface="Calibri"/>
                <a:cs typeface="Calibri"/>
              </a:rPr>
              <a:t>’  library with Cantonese dictionary</a:t>
            </a:r>
          </a:p>
          <a:p>
            <a:pPr lvl="1"/>
            <a:endParaRPr lang="en-US" sz="1800">
              <a:highlight>
                <a:srgbClr val="FFFF00"/>
              </a:highlight>
              <a:latin typeface="Calibri"/>
              <a:cs typeface="Calibri"/>
            </a:endParaRPr>
          </a:p>
          <a:p>
            <a:pPr lvl="1"/>
            <a:r>
              <a:rPr lang="en-US" sz="1800">
                <a:latin typeface="Calibri"/>
                <a:cs typeface="Calibri"/>
              </a:rPr>
              <a:t>Stop word – Translate the Weibo stop word to Traditional Chinese and extend the stop word list by add the </a:t>
            </a:r>
            <a:r>
              <a:rPr lang="en-US" sz="1800" err="1">
                <a:latin typeface="Calibri"/>
                <a:cs typeface="Calibri"/>
              </a:rPr>
              <a:t>PyCantonese's</a:t>
            </a:r>
            <a:r>
              <a:rPr lang="en-US" sz="1800">
                <a:latin typeface="Calibri"/>
                <a:cs typeface="Calibri"/>
              </a:rPr>
              <a:t> stop word.</a:t>
            </a:r>
          </a:p>
          <a:p>
            <a:pPr lvl="1"/>
            <a:endParaRPr lang="en-US" sz="1800">
              <a:highlight>
                <a:srgbClr val="FFFF00"/>
              </a:highlight>
              <a:latin typeface="Calibri"/>
              <a:cs typeface="Calibri"/>
            </a:endParaRPr>
          </a:p>
          <a:p>
            <a:pPr lvl="1"/>
            <a:r>
              <a:rPr lang="en-US" sz="1800">
                <a:latin typeface="Calibri"/>
                <a:cs typeface="Calibri"/>
              </a:rPr>
              <a:t>Word Embedding – use the Cantonese </a:t>
            </a:r>
            <a:r>
              <a:rPr lang="en-US" sz="1800" err="1">
                <a:latin typeface="Calibri"/>
                <a:cs typeface="Calibri"/>
              </a:rPr>
              <a:t>fastText</a:t>
            </a:r>
            <a:r>
              <a:rPr lang="en-US" sz="1800">
                <a:latin typeface="Calibri"/>
                <a:cs typeface="Calibri"/>
              </a:rPr>
              <a:t> pretrain (by </a:t>
            </a:r>
            <a:r>
              <a:rPr lang="en-US" sz="1800" err="1">
                <a:latin typeface="Calibri"/>
                <a:cs typeface="Calibri"/>
              </a:rPr>
              <a:t>ToastyNews</a:t>
            </a:r>
            <a:r>
              <a:rPr lang="en-US" sz="1800">
                <a:latin typeface="Calibri"/>
                <a:cs typeface="Calibri"/>
              </a:rPr>
              <a:t> data)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5EDDA9C-2A52-9599-B8EC-BC2625E9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990" y="-5265"/>
            <a:ext cx="4414394" cy="67137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5485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899380" cy="1320800"/>
          </a:xfrm>
        </p:spPr>
        <p:txBody>
          <a:bodyPr/>
          <a:lstStyle/>
          <a:p>
            <a:r>
              <a:rPr lang="en-US">
                <a:cs typeface="Calibri Light"/>
              </a:rPr>
              <a:t>Result – Dataset List</a:t>
            </a: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2BB2D55-5DC2-3BC6-42BF-EC647E95F5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53557"/>
              </p:ext>
            </p:extLst>
          </p:nvPr>
        </p:nvGraphicFramePr>
        <p:xfrm>
          <a:off x="163161" y="1226587"/>
          <a:ext cx="11865703" cy="56112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07917">
                  <a:extLst>
                    <a:ext uri="{9D8B030D-6E8A-4147-A177-3AD203B41FA5}">
                      <a16:colId xmlns:a16="http://schemas.microsoft.com/office/drawing/2014/main" val="929809419"/>
                    </a:ext>
                  </a:extLst>
                </a:gridCol>
                <a:gridCol w="2160735">
                  <a:extLst>
                    <a:ext uri="{9D8B030D-6E8A-4147-A177-3AD203B41FA5}">
                      <a16:colId xmlns:a16="http://schemas.microsoft.com/office/drawing/2014/main" val="3336246637"/>
                    </a:ext>
                  </a:extLst>
                </a:gridCol>
                <a:gridCol w="854730">
                  <a:extLst>
                    <a:ext uri="{9D8B030D-6E8A-4147-A177-3AD203B41FA5}">
                      <a16:colId xmlns:a16="http://schemas.microsoft.com/office/drawing/2014/main" val="2067377613"/>
                    </a:ext>
                  </a:extLst>
                </a:gridCol>
                <a:gridCol w="1366113">
                  <a:extLst>
                    <a:ext uri="{9D8B030D-6E8A-4147-A177-3AD203B41FA5}">
                      <a16:colId xmlns:a16="http://schemas.microsoft.com/office/drawing/2014/main" val="2183906176"/>
                    </a:ext>
                  </a:extLst>
                </a:gridCol>
                <a:gridCol w="965148">
                  <a:extLst>
                    <a:ext uri="{9D8B030D-6E8A-4147-A177-3AD203B41FA5}">
                      <a16:colId xmlns:a16="http://schemas.microsoft.com/office/drawing/2014/main" val="3479660656"/>
                    </a:ext>
                  </a:extLst>
                </a:gridCol>
                <a:gridCol w="1073894">
                  <a:extLst>
                    <a:ext uri="{9D8B030D-6E8A-4147-A177-3AD203B41FA5}">
                      <a16:colId xmlns:a16="http://schemas.microsoft.com/office/drawing/2014/main" val="1398655598"/>
                    </a:ext>
                  </a:extLst>
                </a:gridCol>
                <a:gridCol w="1128272">
                  <a:extLst>
                    <a:ext uri="{9D8B030D-6E8A-4147-A177-3AD203B41FA5}">
                      <a16:colId xmlns:a16="http://schemas.microsoft.com/office/drawing/2014/main" val="1229659556"/>
                    </a:ext>
                  </a:extLst>
                </a:gridCol>
                <a:gridCol w="1508894">
                  <a:extLst>
                    <a:ext uri="{9D8B030D-6E8A-4147-A177-3AD203B41FA5}">
                      <a16:colId xmlns:a16="http://schemas.microsoft.com/office/drawing/2014/main" val="2108278913"/>
                    </a:ext>
                  </a:extLst>
                </a:gridCol>
              </a:tblGrid>
              <a:tr h="34716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600" b="1">
                          <a:effectLst/>
                          <a:latin typeface="Calibri"/>
                        </a:rPr>
                        <a:t>Dataset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600" b="1">
                          <a:effectLst/>
                          <a:latin typeface="Calibri"/>
                        </a:rPr>
                        <a:t>Short Terms</a:t>
                      </a:r>
                    </a:p>
                  </a:txBody>
                  <a:tcPr marL="66674" marR="66674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Division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Dataset size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Positive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Negative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Neutral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  <a:latin typeface="Calibri"/>
                        </a:rPr>
                        <a:t>Not mentioned</a:t>
                      </a:r>
                      <a:r>
                        <a:rPr lang="en-US" sz="1600">
                          <a:effectLst/>
                          <a:latin typeface="Calibri"/>
                        </a:rPr>
                        <a:t>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34834"/>
                  </a:ext>
                </a:extLst>
              </a:tr>
              <a:tr h="122996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600" b="1">
                          <a:effectLst/>
                          <a:latin typeface="Calibri"/>
                        </a:rPr>
                        <a:t>45,000 AI Challenger Sentiment Analysis Training set 2018 (Original)</a:t>
                      </a:r>
                      <a:endParaRPr lang="en-US" sz="1600" b="1">
                        <a:effectLst/>
                      </a:endParaRPr>
                    </a:p>
                    <a:p>
                      <a:pPr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>
                          <a:effectLst/>
                          <a:latin typeface="Calibri"/>
                        </a:rPr>
                        <a:t>45,000 AIC dataset</a:t>
                      </a:r>
                    </a:p>
                  </a:txBody>
                  <a:tcPr marL="66674" marR="66674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Train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45,000 review data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220,409 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38,361 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77,913 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563,317 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64254"/>
                  </a:ext>
                </a:extLst>
              </a:tr>
              <a:tr h="15176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 translated AI Challenger training set 2018 + Our 500 training dataset (Cantonese) or (Translate to Simplified Chinese)</a:t>
                      </a:r>
                      <a:endParaRPr lang="en-US" sz="16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600" b="1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 AIC + 500 </a:t>
                      </a:r>
                      <a:r>
                        <a:rPr lang="en-US" sz="1600" b="1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dataset</a:t>
                      </a:r>
                    </a:p>
                  </a:txBody>
                  <a:tcPr marL="66674" marR="66674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Train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1000 review data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127 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7 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5 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  <a:latin typeface="Calibri"/>
                        </a:rPr>
                        <a:t>892 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91309"/>
                  </a:ext>
                </a:extLst>
              </a:tr>
              <a:tr h="142834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600" b="1">
                          <a:effectLst/>
                          <a:latin typeface="Calibri"/>
                        </a:rPr>
                        <a:t>45,000 translated AI Challenger training </a:t>
                      </a:r>
                      <a:r>
                        <a:rPr lang="en-US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 2018</a:t>
                      </a:r>
                      <a:r>
                        <a:rPr lang="en-US" sz="1600" b="1">
                          <a:effectLst/>
                          <a:latin typeface="Calibri"/>
                        </a:rPr>
                        <a:t> + Our 500 training dataset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>
                          <a:effectLst/>
                          <a:latin typeface="Calibri"/>
                        </a:rPr>
                        <a:t>45,000 AIC + 500 </a:t>
                      </a:r>
                      <a:r>
                        <a:rPr lang="en-US" sz="1600" b="1" i="0" err="1"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600" b="1" i="0">
                          <a:effectLst/>
                          <a:latin typeface="Calibri"/>
                        </a:rPr>
                        <a:t> dataset</a:t>
                      </a:r>
                    </a:p>
                  </a:txBody>
                  <a:tcPr marL="66674" marR="66674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Train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45,500 review data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222,413 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38,522 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78,066 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570,999 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28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0788"/>
                  </a:ext>
                </a:extLst>
              </a:tr>
              <a:tr h="1031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 err="1"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600" b="1" i="0" u="none" strike="noStrike" noProof="0">
                          <a:effectLst/>
                          <a:latin typeface="Calibri"/>
                        </a:rPr>
                        <a:t> evaluation dataset (Cantonese) or (Translate to Simplified Chinese)</a:t>
                      </a:r>
                      <a:endParaRPr lang="en-US" b="1" i="0" u="none" strike="noStrike" noProof="0"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effectLst/>
                          <a:latin typeface="Calibri"/>
                        </a:rPr>
                        <a:t>1,000 </a:t>
                      </a:r>
                      <a:r>
                        <a:rPr lang="en-US" sz="1600" b="1" i="0" u="none" strike="noStrike" noProof="0" err="1"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600" b="1" i="0" u="none" strike="noStrike" noProof="0">
                          <a:effectLst/>
                          <a:latin typeface="Calibri"/>
                        </a:rPr>
                        <a:t> dataset </a:t>
                      </a:r>
                    </a:p>
                  </a:txBody>
                  <a:tcPr marL="66674" marR="66674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Test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1,000 review data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3,986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1,041 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771 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  <a:latin typeface="Calibri"/>
                        </a:rPr>
                        <a:t>14,201 </a:t>
                      </a:r>
                      <a:endParaRPr lang="en-US" sz="160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293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8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82FE-1EB8-BDCE-32D5-960D324E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0312"/>
            <a:ext cx="8596668" cy="1320800"/>
          </a:xfrm>
        </p:spPr>
        <p:txBody>
          <a:bodyPr/>
          <a:lstStyle/>
          <a:p>
            <a:r>
              <a:rPr lang="en-US"/>
              <a:t>Result – Experiment Setting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74BF89-AFD8-8A7B-FCC3-B60B2266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138457"/>
              </p:ext>
            </p:extLst>
          </p:nvPr>
        </p:nvGraphicFramePr>
        <p:xfrm>
          <a:off x="83506" y="730684"/>
          <a:ext cx="11999630" cy="597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669">
                  <a:extLst>
                    <a:ext uri="{9D8B030D-6E8A-4147-A177-3AD203B41FA5}">
                      <a16:colId xmlns:a16="http://schemas.microsoft.com/office/drawing/2014/main" val="3286263711"/>
                    </a:ext>
                  </a:extLst>
                </a:gridCol>
                <a:gridCol w="3925086">
                  <a:extLst>
                    <a:ext uri="{9D8B030D-6E8A-4147-A177-3AD203B41FA5}">
                      <a16:colId xmlns:a16="http://schemas.microsoft.com/office/drawing/2014/main" val="2205297356"/>
                    </a:ext>
                  </a:extLst>
                </a:gridCol>
                <a:gridCol w="3999875">
                  <a:extLst>
                    <a:ext uri="{9D8B030D-6E8A-4147-A177-3AD203B41FA5}">
                      <a16:colId xmlns:a16="http://schemas.microsoft.com/office/drawing/2014/main" val="3959889268"/>
                    </a:ext>
                  </a:extLst>
                </a:gridCol>
              </a:tblGrid>
              <a:tr h="762530">
                <a:tc>
                  <a:txBody>
                    <a:bodyPr/>
                    <a:lstStyle/>
                    <a:p>
                      <a:r>
                        <a:rPr lang="en-US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Train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33548"/>
                  </a:ext>
                </a:extLst>
              </a:tr>
              <a:tr h="12995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Model 1: Simplified Chinese Model 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45,000 AIC dataset 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evaluation dataset (Simplified Chinese)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lvl="0">
                        <a:buNone/>
                      </a:pP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78820"/>
                  </a:ext>
                </a:extLst>
              </a:tr>
              <a:tr h="12995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Model 2: Simplified Chinese Model 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500 AIC + 500 </a:t>
                      </a: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dataset (Simplified Chinese)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lvl="0">
                        <a:buNone/>
                      </a:pP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evaluation dataset (Simplified Chinese)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658262"/>
                  </a:ext>
                </a:extLst>
              </a:tr>
              <a:tr h="8806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Model 3: Cantonese Model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500 AIC + 500 </a:t>
                      </a: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dataset (Cantonese)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evaluation dataset (Cantonese)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297667"/>
                  </a:ext>
                </a:extLst>
              </a:tr>
              <a:tr h="8806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Model 4: Cantonese  Model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45,000 AIC + 500 </a:t>
                      </a: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dataset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evaluation dataset (Cantonese)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318713"/>
                  </a:ext>
                </a:extLst>
              </a:tr>
              <a:tr h="8484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Model 5: ChatGPT 3.5 turbo Model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evaluation dataset (Cantonese)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49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95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5D9E-35E5-FFE0-AA9C-0E92D17D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</a:t>
            </a:r>
            <a:r>
              <a:rPr lang="en-US">
                <a:ea typeface="+mj-lt"/>
                <a:cs typeface="+mj-lt"/>
              </a:rPr>
              <a:t>Experiment Setting</a:t>
            </a:r>
            <a:endParaRPr lang="en-US">
              <a:solidFill>
                <a:srgbClr val="000000"/>
              </a:solidFill>
              <a:latin typeface="Trebuchet MS"/>
              <a:cs typeface="calibri light"/>
            </a:endParaRPr>
          </a:p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830590-CE9E-078D-ACE7-272B4762D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399677"/>
              </p:ext>
            </p:extLst>
          </p:nvPr>
        </p:nvGraphicFramePr>
        <p:xfrm>
          <a:off x="117230" y="1606061"/>
          <a:ext cx="11976289" cy="510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691">
                  <a:extLst>
                    <a:ext uri="{9D8B030D-6E8A-4147-A177-3AD203B41FA5}">
                      <a16:colId xmlns:a16="http://schemas.microsoft.com/office/drawing/2014/main" val="2973514120"/>
                    </a:ext>
                  </a:extLst>
                </a:gridCol>
                <a:gridCol w="1875691">
                  <a:extLst>
                    <a:ext uri="{9D8B030D-6E8A-4147-A177-3AD203B41FA5}">
                      <a16:colId xmlns:a16="http://schemas.microsoft.com/office/drawing/2014/main" val="2327688510"/>
                    </a:ext>
                  </a:extLst>
                </a:gridCol>
                <a:gridCol w="1875691">
                  <a:extLst>
                    <a:ext uri="{9D8B030D-6E8A-4147-A177-3AD203B41FA5}">
                      <a16:colId xmlns:a16="http://schemas.microsoft.com/office/drawing/2014/main" val="1286557261"/>
                    </a:ext>
                  </a:extLst>
                </a:gridCol>
                <a:gridCol w="1805353">
                  <a:extLst>
                    <a:ext uri="{9D8B030D-6E8A-4147-A177-3AD203B41FA5}">
                      <a16:colId xmlns:a16="http://schemas.microsoft.com/office/drawing/2014/main" val="3863035118"/>
                    </a:ext>
                  </a:extLst>
                </a:gridCol>
                <a:gridCol w="2166499">
                  <a:extLst>
                    <a:ext uri="{9D8B030D-6E8A-4147-A177-3AD203B41FA5}">
                      <a16:colId xmlns:a16="http://schemas.microsoft.com/office/drawing/2014/main" val="266507314"/>
                    </a:ext>
                  </a:extLst>
                </a:gridCol>
                <a:gridCol w="1615364">
                  <a:extLst>
                    <a:ext uri="{9D8B030D-6E8A-4147-A177-3AD203B41FA5}">
                      <a16:colId xmlns:a16="http://schemas.microsoft.com/office/drawing/2014/main" val="2432842929"/>
                    </a:ext>
                  </a:extLst>
                </a:gridCol>
              </a:tblGrid>
              <a:tr h="4516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/>
                        <a:t>Model 1 Simplified Chinese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Model 2 </a:t>
                      </a:r>
                      <a:r>
                        <a:rPr lang="en-US" sz="1400" b="1" i="0" u="none" strike="noStrike" noProof="0">
                          <a:latin typeface="Trebuchet MS"/>
                        </a:rPr>
                        <a:t>Simplified Chinese model</a:t>
                      </a:r>
                      <a:endParaRPr lang="en-US" sz="1300" b="1" i="0" u="none" strike="noStrike" noProof="0">
                        <a:solidFill>
                          <a:srgbClr val="FFFFFF"/>
                        </a:solidFill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Model 3 Cantonese Model</a:t>
                      </a:r>
                      <a:endParaRPr lang="en-US" sz="1300" b="1" i="0" u="none" strike="noStrike" noProof="0">
                        <a:solidFill>
                          <a:srgbClr val="FFFFFF"/>
                        </a:solidFill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Model 4 Fine-tune Cantonese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Model 5 ChatGPT 3.5 turbo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005862"/>
                  </a:ext>
                </a:extLst>
              </a:tr>
              <a:tr h="4098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Embedding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Word2vec &amp; position 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Word2vec </a:t>
                      </a:r>
                      <a:r>
                        <a:rPr lang="en-US" sz="1400"/>
                        <a:t>&amp; position 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rebuchet MS"/>
                        </a:rPr>
                        <a:t>FastText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 &amp; position embedding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rebuchet MS"/>
                        </a:rPr>
                        <a:t>FastText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 &amp; position embedding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225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Attention stacks (Transformer)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82804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Dimensional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300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116166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Hidden dimensional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299444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Optimizer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Momentum </a:t>
                      </a:r>
                      <a:r>
                        <a:rPr lang="en-US" sz="1400"/>
                        <a:t> 0.7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Momentum 0.7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Adam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Adam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06264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345416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Trebuchet MS"/>
                        </a:rPr>
                        <a:t>Learning rate decay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732656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4491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Trebuchet MS"/>
                        </a:rPr>
                        <a:t>Regularization parameter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0.001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74579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Dropout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747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2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82FE-1EB8-BDCE-32D5-960D324E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 Experiment Setting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B994-8784-130B-6560-436EDFF8E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23" y="1638603"/>
            <a:ext cx="5778311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We use the test dataset to evaluate the ChatGPT 3.5 turbo model's performance by analyzing the Cantonese restaurant review</a:t>
            </a:r>
            <a:endParaRPr lang="en-US"/>
          </a:p>
          <a:p>
            <a:endParaRPr lang="en-US"/>
          </a:p>
          <a:p>
            <a:pPr lvl="1">
              <a:buFont typeface="Courier New" charset="2"/>
              <a:buChar char="o"/>
            </a:pPr>
            <a:r>
              <a:rPr lang="en-US" sz="1800"/>
              <a:t>Use ChatGPT prompt technique to predict the test dataset reviews to the analyzed specific aspects' polarity result</a:t>
            </a:r>
          </a:p>
          <a:p>
            <a:pPr lvl="1">
              <a:buFont typeface="Courier New" charset="2"/>
              <a:buChar char="o"/>
            </a:pPr>
            <a:endParaRPr lang="en-US">
              <a:highlight>
                <a:srgbClr val="FFFF00"/>
              </a:highlight>
            </a:endParaRPr>
          </a:p>
          <a:p>
            <a:pPr lvl="1">
              <a:buFont typeface="Courier New" charset="2"/>
              <a:buChar char="o"/>
            </a:pPr>
            <a:r>
              <a:rPr lang="en-US" sz="1800">
                <a:ea typeface="+mn-lt"/>
                <a:cs typeface="+mn-lt"/>
              </a:rPr>
              <a:t>Use the correct test dataset and the analyzed results to calculate the F1 and Accuracy</a:t>
            </a:r>
          </a:p>
          <a:p>
            <a:pPr lvl="1">
              <a:buFont typeface="Courier New" charset="2"/>
              <a:buChar char="o"/>
            </a:pPr>
            <a:endParaRPr lang="en-US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6" name="Picture 5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B64B43D-1AC2-815B-FD44-B329811C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233" y="-522"/>
            <a:ext cx="5203261" cy="1712935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51E5A9-BB16-44D4-57CD-00D3243A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321" y="1637192"/>
            <a:ext cx="5199085" cy="4794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44A0A6-1C10-A329-F018-7FB3A8DFD833}"/>
              </a:ext>
            </a:extLst>
          </p:cNvPr>
          <p:cNvSpPr txBox="1"/>
          <p:nvPr/>
        </p:nvSpPr>
        <p:spPr>
          <a:xfrm>
            <a:off x="8173233" y="6492657"/>
            <a:ext cx="2743199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ChatGPT Prompt</a:t>
            </a:r>
          </a:p>
        </p:txBody>
      </p:sp>
    </p:spTree>
    <p:extLst>
      <p:ext uri="{BB962C8B-B14F-4D97-AF65-F5344CB8AC3E}">
        <p14:creationId xmlns:p14="http://schemas.microsoft.com/office/powerpoint/2010/main" val="2014883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E6C6-C18E-46E3-B7F8-2072F6D56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71" y="238626"/>
            <a:ext cx="8937562" cy="1320800"/>
          </a:xfrm>
        </p:spPr>
        <p:txBody>
          <a:bodyPr/>
          <a:lstStyle/>
          <a:p>
            <a:r>
              <a:rPr lang="en-US"/>
              <a:t>Result – Experiment results and Performance Evaluation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D4FCBC9-564D-BCB7-CEDC-A24AD2FA4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638476"/>
              </p:ext>
            </p:extLst>
          </p:nvPr>
        </p:nvGraphicFramePr>
        <p:xfrm>
          <a:off x="122021" y="1453802"/>
          <a:ext cx="11355810" cy="3931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52877">
                  <a:extLst>
                    <a:ext uri="{9D8B030D-6E8A-4147-A177-3AD203B41FA5}">
                      <a16:colId xmlns:a16="http://schemas.microsoft.com/office/drawing/2014/main" val="2157239071"/>
                    </a:ext>
                  </a:extLst>
                </a:gridCol>
                <a:gridCol w="3023303">
                  <a:extLst>
                    <a:ext uri="{9D8B030D-6E8A-4147-A177-3AD203B41FA5}">
                      <a16:colId xmlns:a16="http://schemas.microsoft.com/office/drawing/2014/main" val="1368723626"/>
                    </a:ext>
                  </a:extLst>
                </a:gridCol>
                <a:gridCol w="4079630">
                  <a:extLst>
                    <a:ext uri="{9D8B030D-6E8A-4147-A177-3AD203B41FA5}">
                      <a16:colId xmlns:a16="http://schemas.microsoft.com/office/drawing/2014/main" val="610734017"/>
                    </a:ext>
                  </a:extLst>
                </a:gridCol>
              </a:tblGrid>
              <a:tr h="300008">
                <a:tc rowSpan="2"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1800" b="0" i="0">
                          <a:effectLst/>
                          <a:latin typeface="Calibri"/>
                        </a:rPr>
                        <a:t>Models </a:t>
                      </a:r>
                      <a:endParaRPr lang="en-US" sz="1800"/>
                    </a:p>
                  </a:txBody>
                  <a:tcPr marL="66675" marR="666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1,000 </a:t>
                      </a:r>
                      <a:r>
                        <a:rPr lang="en-US" sz="1800" b="1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dataset</a:t>
                      </a:r>
                      <a:r>
                        <a:rPr lang="en-US" sz="1800" b="1" i="0">
                          <a:effectLst/>
                          <a:latin typeface="Calibri"/>
                        </a:rPr>
                        <a:t> (Cantonese or Simplified Chinese review data)</a:t>
                      </a:r>
                      <a:r>
                        <a:rPr lang="en-US" sz="1800" b="0" i="0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454159"/>
                  </a:ext>
                </a:extLst>
              </a:tr>
              <a:tr h="300008">
                <a:tc vMerge="1">
                  <a:txBody>
                    <a:bodyPr/>
                    <a:lstStyle/>
                    <a:p>
                      <a:endParaRPr lang="en-US" sz="1800" b="0" i="0">
                        <a:effectLst/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Accuracy </a:t>
                      </a:r>
                      <a:endParaRPr lang="en-US" sz="1800" b="1" i="0">
                        <a:effectLst/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Marco-F1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764525"/>
                  </a:ext>
                </a:extLst>
              </a:tr>
              <a:tr h="52259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Model 1: Simplified Chinese Model (train by 45,000 AIC dataset)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77.74 (Simplified Chinese)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40.47 (Simplified Chinese)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81848"/>
                  </a:ext>
                </a:extLst>
              </a:tr>
              <a:tr h="63304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Model 2: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Simplified Chinese Model (train by 500 AIC + 500 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dataset) </a:t>
                      </a:r>
                      <a:r>
                        <a:rPr lang="en-US" sz="1800" b="0" i="0">
                          <a:effectLst/>
                          <a:latin typeface="Calibri"/>
                        </a:rPr>
                        <a:t> </a:t>
                      </a:r>
                      <a:endParaRPr lang="en-US" sz="1800"/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77.3 (Simplified Chinese)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31.96 (Simplified Chinese)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355452"/>
                  </a:ext>
                </a:extLst>
              </a:tr>
              <a:tr h="63304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Model 3: Cantonese Model (train by </a:t>
                      </a: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500 AIC + 500 </a:t>
                      </a:r>
                      <a:r>
                        <a:rPr lang="en-US" sz="1800" b="0" i="0" u="none" strike="noStrike" noProof="0" err="1"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 dataset</a:t>
                      </a:r>
                      <a:r>
                        <a:rPr lang="en-US" sz="1800" b="0" i="0">
                          <a:effectLst/>
                          <a:latin typeface="Calibri"/>
                        </a:rPr>
                        <a:t>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76.3 </a:t>
                      </a:r>
                      <a:r>
                        <a:rPr lang="en-US" sz="1800" b="0" i="0">
                          <a:effectLst/>
                          <a:latin typeface="Calibri"/>
                        </a:rPr>
                        <a:t>(Cantonese)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30.66 </a:t>
                      </a:r>
                      <a:r>
                        <a:rPr lang="en-US" sz="1800" b="0" i="0">
                          <a:effectLst/>
                          <a:latin typeface="Calibri"/>
                        </a:rPr>
                        <a:t>(Cantonese)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11287"/>
                  </a:ext>
                </a:extLst>
              </a:tr>
              <a:tr h="60969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 4: Fine-tune Cantonese Model (train by 45,000 AIC + 500 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OpenRice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dataset) </a:t>
                      </a:r>
                      <a:endParaRPr lang="en-US" sz="1800"/>
                    </a:p>
                  </a:txBody>
                  <a:tcPr marL="66674" marR="66674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78.66 (Cantonese)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800"/>
                    </a:p>
                  </a:txBody>
                  <a:tcPr marL="66674" marR="66674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44.76 (Cantonese)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800"/>
                    </a:p>
                  </a:txBody>
                  <a:tcPr marL="66674" marR="66674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956556"/>
                  </a:ext>
                </a:extLst>
              </a:tr>
              <a:tr h="3387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Model 5: ChatGPT 3.5 turbo Model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36.16 (Cantonese)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effectLst/>
                          <a:latin typeface="Calibri"/>
                        </a:rPr>
                        <a:t>27.52 (Cantonese) </a:t>
                      </a:r>
                    </a:p>
                    <a:p>
                      <a:pPr lvl="0" algn="ctr">
                        <a:buNone/>
                      </a:pPr>
                      <a:endParaRPr lang="en-US" sz="1800" b="0" i="0">
                        <a:effectLst/>
                        <a:latin typeface="Calibri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281290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94021E-4A1A-8A0D-22BA-6DF1DA0CCC8A}"/>
              </a:ext>
            </a:extLst>
          </p:cNvPr>
          <p:cNvSpPr txBox="1">
            <a:spLocks/>
          </p:cNvSpPr>
          <p:nvPr/>
        </p:nvSpPr>
        <p:spPr>
          <a:xfrm>
            <a:off x="256229" y="5058194"/>
            <a:ext cx="9579247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r>
              <a:rPr lang="en-US"/>
              <a:t>The model 4 has the highest performance in handling Cantonese restaurant review data</a:t>
            </a:r>
          </a:p>
          <a:p>
            <a:endParaRPr lang="en-US"/>
          </a:p>
          <a:p>
            <a:r>
              <a:rPr lang="en-US"/>
              <a:t>Therefore, we decides to use this model deploy to 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404633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</a:t>
            </a:r>
          </a:p>
        </p:txBody>
      </p:sp>
      <p:pic>
        <p:nvPicPr>
          <p:cNvPr id="7" name="Content Placeholder 6" descr="A screenshot of a food menu&#10;&#10;Description automatically generated">
            <a:extLst>
              <a:ext uri="{FF2B5EF4-FFF2-40B4-BE49-F238E27FC236}">
                <a16:creationId xmlns:a16="http://schemas.microsoft.com/office/drawing/2014/main" id="{366EE5F1-76C6-B63F-CEC9-F651AAE5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19" y="1116753"/>
            <a:ext cx="11342473" cy="5488279"/>
          </a:xfrm>
        </p:spPr>
      </p:pic>
    </p:spTree>
    <p:extLst>
      <p:ext uri="{BB962C8B-B14F-4D97-AF65-F5344CB8AC3E}">
        <p14:creationId xmlns:p14="http://schemas.microsoft.com/office/powerpoint/2010/main" val="184496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34FC-8259-F84F-DA5A-7843058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6831D-8422-FA90-82EA-A79548492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197"/>
            <a:ext cx="8861346" cy="45016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solidFill>
                  <a:schemeClr val="tx1"/>
                </a:solidFill>
                <a:cs typeface="Calibri"/>
              </a:rPr>
              <a:t>The restaurant review website become more popular, some of the</a:t>
            </a:r>
            <a:r>
              <a:rPr lang="en-US" sz="1800">
                <a:solidFill>
                  <a:schemeClr val="tx1"/>
                </a:solidFill>
                <a:cs typeface="Calibri"/>
              </a:rPr>
              <a:t> Restaurant review websites  E.g. </a:t>
            </a:r>
            <a:r>
              <a:rPr lang="en-US" sz="1800" err="1">
                <a:solidFill>
                  <a:schemeClr val="tx1"/>
                </a:solidFill>
                <a:cs typeface="Calibri"/>
              </a:rPr>
              <a:t>OpenRice</a:t>
            </a:r>
            <a:r>
              <a:rPr lang="en-GB" sz="1800">
                <a:solidFill>
                  <a:schemeClr val="tx1"/>
                </a:solidFill>
                <a:cs typeface="Calibri"/>
              </a:rPr>
              <a:t>, </a:t>
            </a:r>
            <a:r>
              <a:rPr lang="en-GB" sz="1800" err="1">
                <a:solidFill>
                  <a:schemeClr val="tx1"/>
                </a:solidFill>
                <a:cs typeface="Calibri"/>
              </a:rPr>
              <a:t>KeeTa</a:t>
            </a:r>
            <a:endParaRPr lang="en-US" sz="1800">
              <a:solidFill>
                <a:schemeClr val="tx1"/>
              </a:solidFill>
              <a:ea typeface="Calibri"/>
              <a:cs typeface="Calibri"/>
            </a:endParaRPr>
          </a:p>
          <a:p>
            <a:pPr lvl="2"/>
            <a:r>
              <a:rPr lang="en-US" sz="1800">
                <a:solidFill>
                  <a:schemeClr val="tx1"/>
                </a:solidFill>
                <a:cs typeface="Calibri"/>
              </a:rPr>
              <a:t>Provide review and rating</a:t>
            </a:r>
            <a:endParaRPr lang="en-US" sz="1800">
              <a:solidFill>
                <a:schemeClr val="tx1"/>
              </a:solidFill>
              <a:ea typeface="Calibri"/>
              <a:cs typeface="Calibri"/>
            </a:endParaRPr>
          </a:p>
          <a:p>
            <a:pPr lvl="2"/>
            <a:r>
              <a:rPr lang="en-US" sz="1800">
                <a:solidFill>
                  <a:schemeClr val="tx1"/>
                </a:solidFill>
                <a:cs typeface="Calibri"/>
              </a:rPr>
              <a:t>The users can share their experience in several aspects:</a:t>
            </a:r>
          </a:p>
          <a:p>
            <a:pPr lvl="3"/>
            <a:r>
              <a:rPr lang="en-US" sz="1800">
                <a:solidFill>
                  <a:schemeClr val="tx1"/>
                </a:solidFill>
                <a:cs typeface="Calibri"/>
              </a:rPr>
              <a:t>E.g. the food quality, service, price etc.</a:t>
            </a:r>
            <a:endParaRPr lang="en-US" sz="1800">
              <a:solidFill>
                <a:schemeClr val="tx1"/>
              </a:solidFill>
              <a:ea typeface="Calibri"/>
              <a:cs typeface="Calibri"/>
            </a:endParaRPr>
          </a:p>
          <a:p>
            <a:pPr lvl="2"/>
            <a:endParaRPr lang="en-US" sz="2000">
              <a:solidFill>
                <a:srgbClr val="FF0000"/>
              </a:solidFill>
              <a:cs typeface="Calibri"/>
            </a:endParaRPr>
          </a:p>
          <a:p>
            <a:pPr lvl="3"/>
            <a:endParaRPr lang="en-US" sz="1800">
              <a:highlight>
                <a:srgbClr val="FFFF00"/>
              </a:highlight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000">
                <a:cs typeface="Calibri"/>
              </a:rPr>
              <a:t>These website provided rating functionality, the customer can rate in each aspect.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>
              <a:lnSpc>
                <a:spcPct val="90000"/>
              </a:lnSpc>
            </a:pPr>
            <a:endParaRPr lang="en-US" sz="20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>
                <a:cs typeface="Calibri"/>
              </a:rPr>
              <a:t>Aspect-Based Sentiment Analysis (ABSA)</a:t>
            </a:r>
            <a:r>
              <a:rPr lang="en-US" sz="2000">
                <a:cs typeface="Calibri"/>
              </a:rPr>
              <a:t> is popular research in </a:t>
            </a:r>
            <a:r>
              <a:rPr lang="en-US">
                <a:cs typeface="Calibri"/>
              </a:rPr>
              <a:t>Natural Language Processing (NLP) that common need used to analyze the sentiment from the text.</a:t>
            </a:r>
            <a:endParaRPr lang="en-US" sz="2000">
              <a:cs typeface="Calibri"/>
            </a:endParaRPr>
          </a:p>
          <a:p>
            <a:pPr lvl="1">
              <a:lnSpc>
                <a:spcPct val="90000"/>
              </a:lnSpc>
              <a:buFont typeface="Arial,Sans-Serif" charset="2"/>
              <a:buChar char="•"/>
            </a:pPr>
            <a:r>
              <a:rPr lang="en-US" sz="1800"/>
              <a:t>Predict the reviews</a:t>
            </a:r>
            <a:r>
              <a:rPr lang="en-US" sz="1800">
                <a:cs typeface="Calibri"/>
              </a:rPr>
              <a:t> sentiment to positive, negative, and neutral</a:t>
            </a:r>
            <a:endParaRPr lang="en-US" sz="1800">
              <a:solidFill>
                <a:srgbClr val="000000"/>
              </a:solidFill>
              <a:cs typeface="Calibri"/>
            </a:endParaRPr>
          </a:p>
          <a:p>
            <a:pPr>
              <a:lnSpc>
                <a:spcPct val="90000"/>
              </a:lnSpc>
            </a:pPr>
            <a:endParaRPr lang="en-US">
              <a:cs typeface="Calibri"/>
            </a:endParaRPr>
          </a:p>
          <a:p>
            <a:pPr marL="800100" lvl="1">
              <a:lnSpc>
                <a:spcPct val="90000"/>
              </a:lnSpc>
              <a:buFont typeface="Arial,Sans-Serif" charset="2"/>
              <a:buChar char="•"/>
            </a:pPr>
            <a:endParaRPr lang="en-US" sz="2000">
              <a:highlight>
                <a:srgbClr val="FFFF00"/>
              </a:highlight>
              <a:ea typeface="Calibri"/>
              <a:cs typeface="Calibri"/>
            </a:endParaRPr>
          </a:p>
          <a:p>
            <a:pPr lvl="2"/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660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F1B206-8D9C-BEB2-3A6F-4E62292D6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47" y="1179384"/>
            <a:ext cx="11569027" cy="5561347"/>
          </a:xfrm>
        </p:spPr>
      </p:pic>
    </p:spTree>
    <p:extLst>
      <p:ext uri="{BB962C8B-B14F-4D97-AF65-F5344CB8AC3E}">
        <p14:creationId xmlns:p14="http://schemas.microsoft.com/office/powerpoint/2010/main" val="2881397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504A3D-4F4D-8227-97AF-5A00F46F2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565" y="1367273"/>
            <a:ext cx="10487989" cy="4976800"/>
          </a:xfrm>
        </p:spPr>
      </p:pic>
    </p:spTree>
    <p:extLst>
      <p:ext uri="{BB962C8B-B14F-4D97-AF65-F5344CB8AC3E}">
        <p14:creationId xmlns:p14="http://schemas.microsoft.com/office/powerpoint/2010/main" val="808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938F6DD-E4AB-29F5-212F-1569216F4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979" y="1168945"/>
            <a:ext cx="11664830" cy="5686608"/>
          </a:xfrm>
        </p:spPr>
      </p:pic>
    </p:spTree>
    <p:extLst>
      <p:ext uri="{BB962C8B-B14F-4D97-AF65-F5344CB8AC3E}">
        <p14:creationId xmlns:p14="http://schemas.microsoft.com/office/powerpoint/2010/main" val="3765824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99DE28D-AFDC-1534-2841-882726A0D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48" y="1709309"/>
            <a:ext cx="11874311" cy="4731140"/>
          </a:xfrm>
        </p:spPr>
      </p:pic>
    </p:spTree>
    <p:extLst>
      <p:ext uri="{BB962C8B-B14F-4D97-AF65-F5344CB8AC3E}">
        <p14:creationId xmlns:p14="http://schemas.microsoft.com/office/powerpoint/2010/main" val="3234114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18" y="609600"/>
            <a:ext cx="8596668" cy="1320800"/>
          </a:xfrm>
        </p:spPr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E1AA2A-EA10-6B8A-8B9D-64A3B4217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441" y="1006755"/>
            <a:ext cx="5548565" cy="1412208"/>
          </a:xfrm>
        </p:spPr>
      </p:pic>
      <p:pic>
        <p:nvPicPr>
          <p:cNvPr id="8" name="Picture 7" descr="A diagram with different colored circles&#10;&#10;Description automatically generated">
            <a:extLst>
              <a:ext uri="{FF2B5EF4-FFF2-40B4-BE49-F238E27FC236}">
                <a16:creationId xmlns:a16="http://schemas.microsoft.com/office/drawing/2014/main" id="{402C4594-6465-DE22-A15E-150543617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562" y="3277709"/>
            <a:ext cx="6421286" cy="3580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8A945-B061-97CD-4AE3-A96405E4A580}"/>
              </a:ext>
            </a:extLst>
          </p:cNvPr>
          <p:cNvSpPr txBox="1"/>
          <p:nvPr/>
        </p:nvSpPr>
        <p:spPr>
          <a:xfrm>
            <a:off x="167013" y="1534438"/>
            <a:ext cx="4799555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negative percentage is calculated by the following formula: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 sz="1600">
              <a:latin typeface="Trebuchet MS"/>
              <a:ea typeface="+mn-lt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  <a:p>
            <a:r>
              <a:rPr lang="en-US" sz="1600">
                <a:latin typeface="Trebuchet MS"/>
                <a:cs typeface="Calibri"/>
              </a:rPr>
              <a:t>The doughnut chart denotes that the total mentioned sentiments for each aspects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D4AFE97-3653-283B-DDC4-500E55F8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" y="2519613"/>
            <a:ext cx="7420477" cy="75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8A945-B061-97CD-4AE3-A96405E4A580}"/>
              </a:ext>
            </a:extLst>
          </p:cNvPr>
          <p:cNvSpPr txBox="1"/>
          <p:nvPr/>
        </p:nvSpPr>
        <p:spPr>
          <a:xfrm>
            <a:off x="167013" y="1534438"/>
            <a:ext cx="4799555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These doughnut charts denote that the each aspect of its polarity numbers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latin typeface="Trebuchet MS"/>
                <a:cs typeface="Calibri"/>
              </a:rPr>
              <a:t>For example, the price has the sentiments of 7 neutral, 10 positive, 0 negative</a:t>
            </a:r>
          </a:p>
          <a:p>
            <a:endParaRPr lang="en-US">
              <a:latin typeface="Trebuchet MS"/>
              <a:cs typeface="Calibri"/>
            </a:endParaRPr>
          </a:p>
          <a:p>
            <a:r>
              <a:rPr lang="en-US">
                <a:latin typeface="Trebuchet MS"/>
                <a:cs typeface="Calibri"/>
              </a:rPr>
              <a:t>These charts are also has the percentage calculation, here is the percentage formula for the price aspect:</a:t>
            </a:r>
            <a:br>
              <a:rPr lang="en-US">
                <a:latin typeface="Trebuchet MS"/>
                <a:cs typeface="Calibri"/>
              </a:rPr>
            </a:br>
            <a:endParaRPr lang="en-US">
              <a:latin typeface="Trebuchet MS"/>
              <a:cs typeface="Calibri"/>
            </a:endParaRPr>
          </a:p>
          <a:p>
            <a:endParaRPr lang="en-US">
              <a:latin typeface="Trebuchet MS"/>
              <a:cs typeface="Calibri"/>
            </a:endParaRPr>
          </a:p>
          <a:p>
            <a:endParaRPr lang="en-US">
              <a:latin typeface="Trebuchet MS"/>
              <a:cs typeface="Calibri"/>
            </a:endParaRPr>
          </a:p>
          <a:p>
            <a:endParaRPr lang="en-US" sz="1600">
              <a:latin typeface="Trebuchet MS"/>
              <a:cs typeface="Calibri"/>
            </a:endParaRPr>
          </a:p>
        </p:txBody>
      </p:sp>
      <p:pic>
        <p:nvPicPr>
          <p:cNvPr id="11" name="Content Placeholder 10" descr="A green circle with red circle and red circle with black text&#10;&#10;Description automatically generated">
            <a:extLst>
              <a:ext uri="{FF2B5EF4-FFF2-40B4-BE49-F238E27FC236}">
                <a16:creationId xmlns:a16="http://schemas.microsoft.com/office/drawing/2014/main" id="{2A447067-9795-0FB6-D6E2-B5EC8590C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3647" y="1417665"/>
            <a:ext cx="5600700" cy="238125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329BAA9-958E-2982-B268-ED9EBDBA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97" y="5998243"/>
            <a:ext cx="8801100" cy="857250"/>
          </a:xfrm>
          <a:prstGeom prst="rect">
            <a:avLst/>
          </a:prstGeom>
        </p:spPr>
      </p:pic>
      <p:pic>
        <p:nvPicPr>
          <p:cNvPr id="8" name="Picture 7" descr="A black text with a line&#10;&#10;Description automatically generated">
            <a:extLst>
              <a:ext uri="{FF2B5EF4-FFF2-40B4-BE49-F238E27FC236}">
                <a16:creationId xmlns:a16="http://schemas.microsoft.com/office/drawing/2014/main" id="{6BE100DB-57EC-20C8-1E1C-6218AFD0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51" y="5082591"/>
            <a:ext cx="8972550" cy="923925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CEB5BA-23DD-DDAE-BD03-DE2CE29B1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58" y="4250908"/>
            <a:ext cx="88392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9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C2BD-A3EB-B569-D76E-89D98C7F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User Interface (Cont.)</a:t>
            </a: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9A92E9AA-2DB3-A08E-3CC0-0DC6BDAC1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417" y="2494617"/>
            <a:ext cx="6704887" cy="44653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88692-E261-DB9F-49FB-5B59C10EFB26}"/>
              </a:ext>
            </a:extLst>
          </p:cNvPr>
          <p:cNvSpPr txBox="1"/>
          <p:nvPr/>
        </p:nvSpPr>
        <p:spPr>
          <a:xfrm>
            <a:off x="344466" y="1398740"/>
            <a:ext cx="512630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Star rating formula: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>
              <a:highlight>
                <a:srgbClr val="FFFF00"/>
              </a:highlight>
            </a:endParaRPr>
          </a:p>
          <a:p>
            <a:r>
              <a:rPr lang="en-US" sz="1600"/>
              <a:t>The stars shown depends on the score range</a:t>
            </a:r>
          </a:p>
          <a:p>
            <a:r>
              <a:rPr lang="en-US" sz="1600"/>
              <a:t>-1 is 0 star</a:t>
            </a:r>
          </a:p>
          <a:p>
            <a:r>
              <a:rPr lang="en-US" sz="1600"/>
              <a:t>-0.9 to –0.6 is 1 star</a:t>
            </a:r>
          </a:p>
          <a:p>
            <a:r>
              <a:rPr lang="en-US" sz="1600"/>
              <a:t>-0.5 to –0.2 is 2 star</a:t>
            </a:r>
          </a:p>
          <a:p>
            <a:r>
              <a:rPr lang="en-US" sz="1600"/>
              <a:t>-0.1 to 0.2 is 3 star</a:t>
            </a:r>
          </a:p>
          <a:p>
            <a:r>
              <a:rPr lang="en-US" sz="1600"/>
              <a:t>0.3 to 0.6 is 4 star</a:t>
            </a:r>
          </a:p>
          <a:p>
            <a:r>
              <a:rPr lang="en-US" sz="1600"/>
              <a:t>0.7 to 1 is 5 star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803F398-F69B-DA66-B444-45280A007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5" y="1716505"/>
            <a:ext cx="5396163" cy="77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77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209A-7AB0-DEFB-FA62-C40035B7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57" y="309093"/>
            <a:ext cx="8596668" cy="1320800"/>
          </a:xfrm>
        </p:spPr>
        <p:txBody>
          <a:bodyPr/>
          <a:lstStyle/>
          <a:p>
            <a:r>
              <a:rPr lang="en-US"/>
              <a:t>User satisfaction Survey</a:t>
            </a:r>
          </a:p>
        </p:txBody>
      </p:sp>
      <p:pic>
        <p:nvPicPr>
          <p:cNvPr id="4" name="Content Placeholder 3" descr="A screenshot of a survey&#10;&#10;Description automatically generated">
            <a:extLst>
              <a:ext uri="{FF2B5EF4-FFF2-40B4-BE49-F238E27FC236}">
                <a16:creationId xmlns:a16="http://schemas.microsoft.com/office/drawing/2014/main" id="{0C36AA57-B855-2E0F-DE5B-DF6454832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64" y="1355659"/>
            <a:ext cx="2870594" cy="3977364"/>
          </a:xfrm>
        </p:spPr>
      </p:pic>
      <p:pic>
        <p:nvPicPr>
          <p:cNvPr id="5" name="Picture 4" descr="A screenshot of a survey&#10;&#10;Description automatically generated">
            <a:extLst>
              <a:ext uri="{FF2B5EF4-FFF2-40B4-BE49-F238E27FC236}">
                <a16:creationId xmlns:a16="http://schemas.microsoft.com/office/drawing/2014/main" id="{92E3F5CA-3D26-8ADA-155B-D43A6985F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793" y="1355368"/>
            <a:ext cx="3404586" cy="3889689"/>
          </a:xfrm>
          <a:prstGeom prst="rect">
            <a:avLst/>
          </a:prstGeom>
        </p:spPr>
      </p:pic>
      <p:pic>
        <p:nvPicPr>
          <p:cNvPr id="6" name="Picture 5" descr="A screenshot of a survey&#10;&#10;Description automatically generated">
            <a:extLst>
              <a:ext uri="{FF2B5EF4-FFF2-40B4-BE49-F238E27FC236}">
                <a16:creationId xmlns:a16="http://schemas.microsoft.com/office/drawing/2014/main" id="{6990A8A4-53A4-7FA6-2112-59F026409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05" y="1352281"/>
            <a:ext cx="2950135" cy="3895860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2E31579-8E10-C2AC-E6F8-A3B46D6E4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976" y="4266932"/>
            <a:ext cx="4705486" cy="19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04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EDA5-035A-12CA-52F0-5C34B3A0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Satisfaction Survey</a:t>
            </a:r>
          </a:p>
        </p:txBody>
      </p:sp>
      <p:pic>
        <p:nvPicPr>
          <p:cNvPr id="5" name="Content Placeholder 4" descr="A bar graph with blue rectangles&#10;&#10;Description automatically generated">
            <a:extLst>
              <a:ext uri="{FF2B5EF4-FFF2-40B4-BE49-F238E27FC236}">
                <a16:creationId xmlns:a16="http://schemas.microsoft.com/office/drawing/2014/main" id="{A5E22C52-5234-B93E-0954-340D0900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706" y="1441519"/>
            <a:ext cx="4190237" cy="2163590"/>
          </a:xfrm>
        </p:spPr>
      </p:pic>
      <p:pic>
        <p:nvPicPr>
          <p:cNvPr id="6" name="Picture 5" descr="A bar graph with blue squares&#10;&#10;Description automatically generated">
            <a:extLst>
              <a:ext uri="{FF2B5EF4-FFF2-40B4-BE49-F238E27FC236}">
                <a16:creationId xmlns:a16="http://schemas.microsoft.com/office/drawing/2014/main" id="{19F05A93-B661-653B-863B-A08D84E47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31" y="1437335"/>
            <a:ext cx="3986010" cy="2405666"/>
          </a:xfrm>
          <a:prstGeom prst="rect">
            <a:avLst/>
          </a:prstGeom>
        </p:spPr>
      </p:pic>
      <p:pic>
        <p:nvPicPr>
          <p:cNvPr id="7" name="Picture 6" descr="A bar graph with blue squares&#10;&#10;Description automatically generated">
            <a:extLst>
              <a:ext uri="{FF2B5EF4-FFF2-40B4-BE49-F238E27FC236}">
                <a16:creationId xmlns:a16="http://schemas.microsoft.com/office/drawing/2014/main" id="{A38B80AB-A904-D962-3EDA-0620207FE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449" y="3978834"/>
            <a:ext cx="4353329" cy="2162981"/>
          </a:xfrm>
          <a:prstGeom prst="rect">
            <a:avLst/>
          </a:prstGeom>
        </p:spPr>
      </p:pic>
      <p:pic>
        <p:nvPicPr>
          <p:cNvPr id="8" name="Picture 7" descr="A graph with blue rectangles&#10;&#10;Description automatically generated">
            <a:extLst>
              <a:ext uri="{FF2B5EF4-FFF2-40B4-BE49-F238E27FC236}">
                <a16:creationId xmlns:a16="http://schemas.microsoft.com/office/drawing/2014/main" id="{52A28E90-C6C4-4BBC-7B12-9F5D76628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966" y="3980914"/>
            <a:ext cx="4007477" cy="2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4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EDA5-035A-12CA-52F0-5C34B3A0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Satisfaction Survey (Cont.)</a:t>
            </a:r>
          </a:p>
        </p:txBody>
      </p:sp>
      <p:pic>
        <p:nvPicPr>
          <p:cNvPr id="5" name="Content Placeholder 4" descr="A graph with blue squares&#10;&#10;Description automatically generated">
            <a:extLst>
              <a:ext uri="{FF2B5EF4-FFF2-40B4-BE49-F238E27FC236}">
                <a16:creationId xmlns:a16="http://schemas.microsoft.com/office/drawing/2014/main" id="{19BD0BA4-E1E0-69E6-0B71-DB308AF15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125" y="1377124"/>
            <a:ext cx="4101961" cy="2421168"/>
          </a:xfrm>
        </p:spPr>
      </p:pic>
      <p:pic>
        <p:nvPicPr>
          <p:cNvPr id="7" name="Picture 6" descr="A bar graph with blue rectangles&#10;&#10;Description automatically generated">
            <a:extLst>
              <a:ext uri="{FF2B5EF4-FFF2-40B4-BE49-F238E27FC236}">
                <a16:creationId xmlns:a16="http://schemas.microsoft.com/office/drawing/2014/main" id="{86DB532E-9CE4-6ACC-1032-9A5AD5A6A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12" y="1378174"/>
            <a:ext cx="4089579" cy="2416667"/>
          </a:xfrm>
          <a:prstGeom prst="rect">
            <a:avLst/>
          </a:prstGeom>
        </p:spPr>
      </p:pic>
      <p:pic>
        <p:nvPicPr>
          <p:cNvPr id="8" name="Picture 7" descr="A bar graph with blue rectangles&#10;&#10;Description automatically generated">
            <a:extLst>
              <a:ext uri="{FF2B5EF4-FFF2-40B4-BE49-F238E27FC236}">
                <a16:creationId xmlns:a16="http://schemas.microsoft.com/office/drawing/2014/main" id="{5ED6862F-B777-17D5-1AAF-D372E1E12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3" y="3798462"/>
            <a:ext cx="4093336" cy="2448597"/>
          </a:xfrm>
          <a:prstGeom prst="rect">
            <a:avLst/>
          </a:prstGeom>
        </p:spPr>
      </p:pic>
      <p:pic>
        <p:nvPicPr>
          <p:cNvPr id="9" name="Picture 8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039823AA-9574-C592-5C3D-4373B0E5D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460" y="3803695"/>
            <a:ext cx="4954208" cy="25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7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E5EDA-5351-343F-4278-5D9E25A9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864A-5098-33D8-1B04-BE316CD2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455" y="1468773"/>
            <a:ext cx="7281436" cy="4621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Reading the meaningful restaurant's comments always time-consuming.</a:t>
            </a:r>
            <a:endParaRPr lang="en-US" sz="2000">
              <a:solidFill>
                <a:srgbClr val="000000"/>
              </a:solidFill>
            </a:endParaRPr>
          </a:p>
          <a:p>
            <a:endParaRPr lang="en-US" sz="2000"/>
          </a:p>
          <a:p>
            <a:r>
              <a:rPr lang="en-US" sz="2000"/>
              <a:t>Some rating are inaccurate:</a:t>
            </a:r>
            <a:r>
              <a:rPr lang="en-US"/>
              <a:t> </a:t>
            </a:r>
          </a:p>
          <a:p>
            <a:pPr lvl="1">
              <a:buFont typeface="Arial,Sans-Serif" charset="2"/>
              <a:buChar char="•"/>
            </a:pPr>
            <a:r>
              <a:rPr lang="en-US" sz="1800"/>
              <a:t>E.g., A customer commented the food quality (taste) was bad, but didn't provide a rating score for Taste, he/she she only provides the score of Decor, Service, Hygiene.</a:t>
            </a:r>
          </a:p>
          <a:p>
            <a:pPr lvl="1">
              <a:buFont typeface="Arial,Sans-Serif" charset="2"/>
              <a:buChar char="•"/>
            </a:pPr>
            <a:endParaRPr lang="en-US" sz="1800"/>
          </a:p>
          <a:p>
            <a:r>
              <a:rPr lang="en-US" sz="2000"/>
              <a:t>ABSA research in Cantonese is Lack of resources because the researchers mainly focus on the English and Simplified Chinese.</a:t>
            </a:r>
            <a:endParaRPr lang="en-US" sz="2200"/>
          </a:p>
        </p:txBody>
      </p:sp>
      <p:pic>
        <p:nvPicPr>
          <p:cNvPr id="5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B363149A-4010-5024-BB9B-B519E23D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104" y="-5154"/>
            <a:ext cx="4011972" cy="6439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0E211-9339-E843-D455-B4CDD5C7E464}"/>
              </a:ext>
            </a:extLst>
          </p:cNvPr>
          <p:cNvSpPr txBox="1"/>
          <p:nvPr/>
        </p:nvSpPr>
        <p:spPr>
          <a:xfrm>
            <a:off x="8298493" y="6419589"/>
            <a:ext cx="38914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 review screenshot from </a:t>
            </a:r>
            <a:r>
              <a:rPr lang="en-US" err="1"/>
              <a:t>OpenRice</a:t>
            </a:r>
          </a:p>
        </p:txBody>
      </p:sp>
    </p:spTree>
    <p:extLst>
      <p:ext uri="{BB962C8B-B14F-4D97-AF65-F5344CB8AC3E}">
        <p14:creationId xmlns:p14="http://schemas.microsoft.com/office/powerpoint/2010/main" val="3317006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EDA5-035A-12CA-52F0-5C34B3A0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Satisfaction Survey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0F00EA-A1EE-DE99-5D91-74DE34F46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53" y="2514758"/>
            <a:ext cx="4742779" cy="23031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9DC55-98A7-5AF0-D36F-A46BB3D7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267" y="2519429"/>
            <a:ext cx="5544624" cy="250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427F-913E-19D1-EF33-4F032C84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8322"/>
          </a:xfrm>
        </p:spPr>
        <p:txBody>
          <a:bodyPr/>
          <a:lstStyle/>
          <a:p>
            <a:r>
              <a:rPr lang="en-US"/>
              <a:t>Result – User Evaluation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374C5-BE98-A358-D551-8CC3CC95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95" y="1477758"/>
            <a:ext cx="8150392" cy="46893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15 test users tried our application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Refer to the online restaurant reviews (80%)</a:t>
            </a:r>
          </a:p>
          <a:p>
            <a:pPr lvl="1"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Rely on restaurant reviews</a:t>
            </a:r>
          </a:p>
          <a:p>
            <a:pPr lvl="1">
              <a:buFont typeface="Courier New" charset="2"/>
              <a:buChar char="o"/>
            </a:pP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✅User-friendly (53%) , ✅accurate (60%) , ✅ Completely satisfied (33%)</a:t>
            </a:r>
          </a:p>
          <a:p>
            <a:pPr lvl="1"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Useful, Helpful</a:t>
            </a:r>
          </a:p>
          <a:p>
            <a:pPr lvl="2">
              <a:buFont typeface="Wingdings" charset="2"/>
              <a:buChar char="§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comprehensive restaurant information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Still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need to improve</a:t>
            </a:r>
            <a:endParaRPr lang="en-US">
              <a:solidFill>
                <a:srgbClr val="000000"/>
              </a:solidFill>
            </a:endParaRPr>
          </a:p>
          <a:p>
            <a:pPr lvl="1">
              <a:buFont typeface="Courier New" charset="2"/>
              <a:buChar char="o"/>
            </a:pPr>
            <a:r>
              <a:rPr lang="en-US">
                <a:solidFill>
                  <a:srgbClr val="000000"/>
                </a:solidFill>
              </a:rPr>
              <a:t>Speed of analysis (36%) , restaurant information (53%😶)</a:t>
            </a:r>
          </a:p>
          <a:p>
            <a:endParaRPr lang="en-US" sz="1600">
              <a:solidFill>
                <a:srgbClr val="000000"/>
              </a:solidFill>
            </a:endParaRPr>
          </a:p>
          <a:p>
            <a:endParaRPr lang="en-US" sz="1600">
              <a:solidFill>
                <a:srgbClr val="000000"/>
              </a:solidFill>
            </a:endParaRPr>
          </a:p>
          <a:p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5" name="Picture 4" descr="Pros and Cons of Professional Address Services | Quality Company Formations">
            <a:extLst>
              <a:ext uri="{FF2B5EF4-FFF2-40B4-BE49-F238E27FC236}">
                <a16:creationId xmlns:a16="http://schemas.microsoft.com/office/drawing/2014/main" id="{5586CA24-6CC4-B236-152B-9A9497E7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624" y="3846394"/>
            <a:ext cx="4164841" cy="208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47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F17F-397B-1E5A-D2D7-47B65726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478612" cy="666124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D8694-62F7-954B-D9B7-3ECA8A68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59" y="1380809"/>
            <a:ext cx="9335920" cy="50294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/>
              <a:t>Aims</a:t>
            </a:r>
          </a:p>
          <a:p>
            <a:r>
              <a:rPr lang="en-US" sz="2000"/>
              <a:t>Save</a:t>
            </a:r>
            <a:r>
              <a:rPr lang="en-US" sz="2000">
                <a:ea typeface="+mn-lt"/>
                <a:cs typeface="+mn-lt"/>
              </a:rPr>
              <a:t> the time collecting opinions from restaurant review websites</a:t>
            </a:r>
            <a:endParaRPr lang="en-US" sz="2000"/>
          </a:p>
          <a:p>
            <a:pPr lvl="1">
              <a:buFont typeface="Courier New" charset="2"/>
              <a:buChar char="o"/>
            </a:pPr>
            <a:r>
              <a:rPr lang="en-US" sz="1800"/>
              <a:t>✅ </a:t>
            </a:r>
            <a:r>
              <a:rPr lang="en-US" sz="1800">
                <a:ea typeface="+mn-lt"/>
                <a:cs typeface="+mn-lt"/>
              </a:rPr>
              <a:t>Achieve</a:t>
            </a:r>
          </a:p>
          <a:p>
            <a:r>
              <a:rPr lang="en-US" sz="2000">
                <a:ea typeface="+mn-lt"/>
                <a:cs typeface="+mn-lt"/>
              </a:rPr>
              <a:t>Create web application</a:t>
            </a:r>
          </a:p>
          <a:p>
            <a:pPr lvl="1">
              <a:buFont typeface="Courier New" charset="2"/>
              <a:buChar char="o"/>
            </a:pPr>
            <a:r>
              <a:rPr lang="en-US" sz="1800">
                <a:ea typeface="+mn-lt"/>
                <a:cs typeface="+mn-lt"/>
              </a:rPr>
              <a:t>✅ Achieve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New Technology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Cantonese analysis restaurant review</a:t>
            </a:r>
          </a:p>
          <a:p>
            <a:pPr lvl="1">
              <a:buFont typeface="Courier New" charset="2"/>
              <a:buChar char="o"/>
            </a:pPr>
            <a:r>
              <a:rPr lang="en-US" sz="1800">
                <a:ea typeface="+mn-lt"/>
                <a:cs typeface="+mn-lt"/>
              </a:rPr>
              <a:t>Not common in Hong Kong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Future research</a:t>
            </a:r>
          </a:p>
          <a:p>
            <a:r>
              <a:rPr lang="en-US" sz="2000">
                <a:ea typeface="+mn-lt"/>
                <a:cs typeface="+mn-lt"/>
              </a:rPr>
              <a:t>Improve analysis speed </a:t>
            </a:r>
          </a:p>
          <a:p>
            <a:pPr lvl="1">
              <a:buFont typeface="Courier New" charset="2"/>
              <a:buChar char="o"/>
            </a:pPr>
            <a:r>
              <a:rPr lang="en-US" sz="1800">
                <a:ea typeface="+mn-lt"/>
                <a:cs typeface="+mn-lt"/>
              </a:rPr>
              <a:t>Slow -&gt; Normal -&gt; Fast</a:t>
            </a:r>
          </a:p>
          <a:p>
            <a:r>
              <a:rPr lang="en-US" sz="2000">
                <a:ea typeface="+mn-lt"/>
                <a:cs typeface="+mn-lt"/>
              </a:rPr>
              <a:t>Provide more information of restaurant</a:t>
            </a:r>
          </a:p>
          <a:p>
            <a:pPr lvl="1">
              <a:buFont typeface="Courier New" charset="2"/>
              <a:buChar char="o"/>
            </a:pPr>
            <a:r>
              <a:rPr lang="en-US" sz="1800">
                <a:ea typeface="+mn-lt"/>
                <a:cs typeface="+mn-lt"/>
              </a:rPr>
              <a:t>Food picture</a:t>
            </a:r>
          </a:p>
          <a:p>
            <a:endParaRPr lang="en-US" sz="200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ea typeface="+mn-lt"/>
              <a:cs typeface="+mn-lt"/>
            </a:endParaRPr>
          </a:p>
        </p:txBody>
      </p:sp>
      <p:pic>
        <p:nvPicPr>
          <p:cNvPr id="4" name="Picture 3" descr="Achieving Goals: 4 Simple Steps to Achieve a Learning Goal">
            <a:extLst>
              <a:ext uri="{FF2B5EF4-FFF2-40B4-BE49-F238E27FC236}">
                <a16:creationId xmlns:a16="http://schemas.microsoft.com/office/drawing/2014/main" id="{952DFBFB-2437-BBA3-4483-161511184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24" y="2630503"/>
            <a:ext cx="4676631" cy="304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線上媒體 3" title="HKMU FYP Dome">
            <a:hlinkClick r:id="" action="ppaction://media"/>
            <a:extLst>
              <a:ext uri="{FF2B5EF4-FFF2-40B4-BE49-F238E27FC236}">
                <a16:creationId xmlns:a16="http://schemas.microsoft.com/office/drawing/2014/main" id="{1190ED05-8B6E-27DD-2A25-939D419C49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88153" y="1270000"/>
            <a:ext cx="9815693" cy="554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1278C-4E51-B0A3-C9AE-4786A21A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Demonstration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BCC93-CC0D-6902-ADF7-92C2B9D76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00" y="3178175"/>
            <a:ext cx="1304925" cy="5032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4400">
                <a:ea typeface="Calibri"/>
                <a:cs typeface="Calibri"/>
              </a:rPr>
              <a:t>Q&amp;A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51785-AE09-626E-6F24-DA8E4492D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49" y="1437856"/>
            <a:ext cx="9614171" cy="524221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 </a:t>
            </a:r>
            <a:r>
              <a:rPr lang="en-US" sz="1500" err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aditya_taparia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. (2023, June 8). </a:t>
            </a:r>
            <a:r>
              <a:rPr lang="en-US" sz="1500" i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Bidirectional LSTM in NLP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. (</a:t>
            </a:r>
            <a:r>
              <a:rPr lang="en-US" sz="1500" err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GeeksforGeeks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) Retrieved October 10, 2023, from </a:t>
            </a:r>
            <a:r>
              <a:rPr lang="en-US" sz="1500" err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GeeksforGeeks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: 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  <a:hlinkClick r:id="rId3"/>
              </a:rPr>
              <a:t>https://www.geeksforgeeks.org/bidirectional-lstm-in-nlp/</a:t>
            </a:r>
            <a:endParaRPr lang="en-US" sz="1500">
              <a:solidFill>
                <a:srgbClr val="363636"/>
              </a:solidFill>
              <a:latin typeface="Calibri"/>
              <a:ea typeface="+mn-lt"/>
              <a:cs typeface="Calibri"/>
            </a:endParaRPr>
          </a:p>
          <a:p>
            <a:pPr algn="just"/>
            <a:r>
              <a:rPr lang="en-US" sz="1500" i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 Bootstrap 5 Get Started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. (n.d.). (W3Schools) Retrieved November 3, 2023, from w3schools.com: 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  <a:hlinkClick r:id="rId4"/>
              </a:rPr>
              <a:t>https://getbootstrap.com/docs/5.0/getting-started/introduction/</a:t>
            </a:r>
            <a:endParaRPr lang="en-US" sz="1500">
              <a:solidFill>
                <a:srgbClr val="363636"/>
              </a:solidFill>
              <a:latin typeface="Calibri"/>
              <a:ea typeface="+mn-lt"/>
              <a:cs typeface="Calibri"/>
            </a:endParaRP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 Bruna, J., Zaremba, W., </a:t>
            </a:r>
            <a:r>
              <a:rPr lang="en-US" sz="1500" err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Szlam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, A., &amp; LeCun, Y. (2014). Spectral Networks and Locally Connected Networks on Graphs. </a:t>
            </a:r>
            <a:r>
              <a:rPr lang="en-US" sz="1500" i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arXiv:1312.6203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. </a:t>
            </a:r>
            <a:r>
              <a:rPr lang="en-US" sz="1500" err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doi:https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://doi.org/10.48550/arXiv.1312.6203</a:t>
            </a: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 Bu, J., Ren, L., Zheng, S., Yang, Y., Wang, J., Zhang, F., &amp; Wu, W. (2021). ASAP: A Chinese Review Dataset Towards Aspect Category Sentiment Analysis and Rating Prediction. </a:t>
            </a:r>
            <a:r>
              <a:rPr lang="en-US" sz="1500" i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Proceedings of the 2021 Conference of the North American Chapter of the Association for Computational Linguistics: Human Language Technologies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, 2069–2079. </a:t>
            </a:r>
            <a:r>
              <a:rPr lang="en-US" sz="1500" err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doi:http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://dx.doi.org/10.18653/v1/2021.naacl-main.167</a:t>
            </a:r>
          </a:p>
          <a:p>
            <a:pPr algn="just"/>
            <a:r>
              <a:rPr lang="en-US" sz="1500" i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 Chart.js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. (2023, April 12). Retrieved from 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  <a:hlinkClick r:id="rId5"/>
              </a:rPr>
              <a:t>https://www.chartjs.org/docs/latest/</a:t>
            </a:r>
            <a:endParaRPr lang="en-US" sz="1500">
              <a:solidFill>
                <a:srgbClr val="363636"/>
              </a:solidFill>
              <a:latin typeface="Calibri"/>
              <a:ea typeface="+mn-lt"/>
              <a:cs typeface="Calibri"/>
            </a:endParaRP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 </a:t>
            </a:r>
            <a:r>
              <a:rPr lang="en-US" sz="1500" err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Czakon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, J. (2023, September 5). </a:t>
            </a:r>
            <a:r>
              <a:rPr lang="en-US" sz="1500" i="1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F1 Score vs ROC AUC vs Accuracy vs PR AUC: Which Evaluation Metric Should You Choose?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</a:rPr>
              <a:t> (Neptune Labs) Retrieved November 1, 2023, from neptune.ai: </a:t>
            </a:r>
            <a:r>
              <a:rPr lang="en-US" sz="1500">
                <a:solidFill>
                  <a:srgbClr val="363636"/>
                </a:solidFill>
                <a:latin typeface="Calibri"/>
                <a:ea typeface="+mn-lt"/>
                <a:cs typeface="Calibri"/>
                <a:hlinkClick r:id="rId6"/>
              </a:rPr>
              <a:t>https://neptune.ai/blog/f1-score-accuracy-roc-auc-pr-auc</a:t>
            </a:r>
            <a:endParaRPr lang="en-US" sz="1500">
              <a:solidFill>
                <a:srgbClr val="363636"/>
              </a:solidFill>
              <a:latin typeface="Calibri"/>
              <a:cs typeface="Calibri"/>
            </a:endParaRP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Defferrard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, M., Bresson, X., &amp; 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Vandergheynst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, P. (2016). Convolutional Neural Networks on Graphs with Fast Localized Spectral Filtering. </a:t>
            </a:r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30th Conference on Neural Information Processing Systems (NIPS 2016), 29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, 3844-3852. Retrieved from 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  <a:hlinkClick r:id="rId7"/>
              </a:rPr>
              <a:t>https://proceedings.neurips.cc/paper_files/paper/2016/file/04df4d434d481c5bb723be1b6df1ee65-Paper.pdf</a:t>
            </a:r>
            <a:endParaRPr lang="en-US" sz="1500">
              <a:solidFill>
                <a:srgbClr val="363636"/>
              </a:solidFill>
              <a:latin typeface="Calibri"/>
              <a:cs typeface="Calibri"/>
            </a:endParaRP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JohanyCheung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. (2018, November 29). </a:t>
            </a:r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AI Challenger</a:t>
            </a:r>
            <a:r>
              <a:rPr lang="en-US" altLang="ja-JP" sz="1500" i="1">
                <a:solidFill>
                  <a:srgbClr val="363636"/>
                </a:solidFill>
                <a:latin typeface="Calibri"/>
                <a:ea typeface="メイリオ"/>
                <a:cs typeface="Calibri"/>
              </a:rPr>
              <a:t> </a:t>
            </a:r>
            <a:r>
              <a:rPr lang="ja-JP" altLang="en-US" sz="1500" i="1">
                <a:solidFill>
                  <a:srgbClr val="363636"/>
                </a:solidFill>
                <a:latin typeface="Microsoft JhengHei"/>
                <a:ea typeface="Microsoft JhengHei"/>
                <a:cs typeface="Calibri"/>
              </a:rPr>
              <a:t>细</a:t>
            </a:r>
            <a:r>
              <a:rPr lang="ja-JP" altLang="en-US" sz="1500" i="1">
                <a:solidFill>
                  <a:srgbClr val="363636"/>
                </a:solidFill>
                <a:latin typeface="Yu Gothic"/>
                <a:ea typeface="Yu Gothic"/>
                <a:cs typeface="Calibri"/>
              </a:rPr>
              <a:t>粒度用</a:t>
            </a:r>
            <a:r>
              <a:rPr lang="ja-JP" altLang="en-US" sz="1500" i="1">
                <a:solidFill>
                  <a:srgbClr val="363636"/>
                </a:solidFill>
                <a:latin typeface="Microsoft JhengHei"/>
                <a:ea typeface="Microsoft JhengHei"/>
                <a:cs typeface="Calibri"/>
              </a:rPr>
              <a:t>户评论</a:t>
            </a:r>
            <a:r>
              <a:rPr lang="ja-JP" altLang="en-US" sz="1500" i="1">
                <a:solidFill>
                  <a:srgbClr val="363636"/>
                </a:solidFill>
                <a:latin typeface="Yu Gothic"/>
                <a:ea typeface="Yu Gothic"/>
                <a:cs typeface="Calibri"/>
              </a:rPr>
              <a:t>情感分析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. Retrieved from GitHub: 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  <a:hlinkClick r:id="rId8"/>
              </a:rPr>
              <a:t>https://github.com/JohanyCheung/fsauor/tree/master</a:t>
            </a:r>
            <a:endParaRPr lang="en-US" sz="1500">
              <a:solidFill>
                <a:srgbClr val="363636"/>
              </a:solidFill>
              <a:latin typeface="Calibri"/>
              <a:cs typeface="Calibri"/>
            </a:endParaRPr>
          </a:p>
          <a:p>
            <a:pPr algn="just">
              <a:buNone/>
            </a:pPr>
            <a:endParaRPr lang="en-US" sz="1500">
              <a:solidFill>
                <a:srgbClr val="363636"/>
              </a:solidFill>
              <a:latin typeface="Calibri"/>
              <a:cs typeface="Calibri"/>
            </a:endParaRPr>
          </a:p>
          <a:p>
            <a:pPr marL="457200" indent="-457200" algn="just">
              <a:buNone/>
            </a:pPr>
            <a:endParaRPr lang="en-US" sz="1500">
              <a:solidFill>
                <a:srgbClr val="363636"/>
              </a:solidFill>
              <a:latin typeface="Trebuchet MS"/>
              <a:cs typeface="Calibri"/>
            </a:endParaRPr>
          </a:p>
          <a:p>
            <a:pPr marL="457200" indent="-457200" algn="just">
              <a:buNone/>
            </a:pPr>
            <a:endParaRPr lang="en-US" sz="1500">
              <a:solidFill>
                <a:srgbClr val="363636"/>
              </a:solidFill>
              <a:ea typeface="+mn-lt"/>
              <a:cs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F8176B-46ED-033B-43E6-79DDC01C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3260"/>
          </a:xfrm>
        </p:spPr>
        <p:txBody>
          <a:bodyPr/>
          <a:lstStyle/>
          <a:p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602423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0040-1A69-FBA3-C244-D3A1983D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C841-CF60-C507-C35B-162833AE3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8247"/>
            <a:ext cx="8847325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Liang, B., Su, H., Yin, R., Gui, L., Yang, M., Zhao, Q., . . . Xu, R. (2021). Beta Distribution Guided Aspect-aware Graph for Aspect Category Sentiment Analysis with Affective Knowledge. </a:t>
            </a:r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Proceedings of the 2021 Conference on Empirical Methods in Natural Language Processing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, 208–218.</a:t>
            </a:r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Lutkevich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, B. (2023, September). </a:t>
            </a:r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What is Hugging Face?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(TechTarget) Retrieved November 3, 2023, from Whatls.com: </a:t>
            </a:r>
            <a:r>
              <a:rPr lang="en-US" sz="150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https://www.techtarget.com/whatis/definition/Hugging-Face</a:t>
            </a:r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 Metrics and scoring: quantifying the quality of predictions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. (n.d.). Retrieved from scikit learn: </a:t>
            </a:r>
            <a:r>
              <a:rPr lang="en-US" sz="150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https://scikit-learn.org/stable/modules/model_evaluation.html</a:t>
            </a:r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 NVIDIA CUDA in AI Deep Learning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. (2022, October 6). (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Exxact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 Corporation) Retrieved November 3, 2023, from EXXACT: </a:t>
            </a:r>
            <a:r>
              <a:rPr lang="en-US" sz="1500">
                <a:solidFill>
                  <a:srgbClr val="000000"/>
                </a:solidFill>
                <a:latin typeface="Calibri"/>
                <a:cs typeface="Calibri"/>
                <a:hlinkClick r:id="rId4"/>
              </a:rPr>
              <a:t>https://www.exxactcorp.com/blog/Deep-Learning/NVIDIA-CUDA-in-AI-Deep-Learning</a:t>
            </a:r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O'Shea, K., &amp; Nash, R. (2015). An Introduction to Convolutional Neural Networks. 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ArXiv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. /abs/1511.08458.</a:t>
            </a:r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SarielWang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. (2020, May 15).</a:t>
            </a:r>
            <a:r>
              <a:rPr lang="en-US" altLang="ja-JP" sz="1500">
                <a:solidFill>
                  <a:srgbClr val="363636"/>
                </a:solidFill>
                <a:latin typeface="Calibri"/>
                <a:ea typeface="メイリオ"/>
                <a:cs typeface="Calibri"/>
              </a:rPr>
              <a:t> </a:t>
            </a:r>
            <a:r>
              <a:rPr lang="ja-JP" altLang="en-US" sz="1500" i="1">
                <a:solidFill>
                  <a:srgbClr val="363636"/>
                </a:solidFill>
                <a:latin typeface="PMingLiU"/>
                <a:ea typeface="PMingLiU"/>
              </a:rPr>
              <a:t>機器學習模型評估指標</a:t>
            </a:r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-confusion matrix, precision, recall, and ,F1-score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. Retrieved November 1, 2023, from Medium: </a:t>
            </a:r>
            <a:r>
              <a:rPr lang="en-US" sz="1500">
                <a:solidFill>
                  <a:srgbClr val="000000"/>
                </a:solidFill>
                <a:latin typeface="Calibri"/>
                <a:cs typeface="Calibri"/>
                <a:hlinkClick r:id="rId5"/>
              </a:rPr>
              <a:t>https://medium.com/@s716419/%E6%A9%9F%E5%99%A8%E5%AD%B8%E7%BF%92%E6%A8%A1%E5%9E%8B%E8%A9%95%E4%BC%B0%E6%8C%87%E6%A8%99-confusion-matrix-precision-and-recall-e9d64ff14d81</a:t>
            </a:r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Staff, A. (2023, May 18). </a:t>
            </a:r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How To Improve Your Restaurant’s Table Turnover: The Ultimate Guide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. (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Agilence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, Inc) Retrieved October 3, 2023, from 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Agilence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: </a:t>
            </a:r>
            <a:r>
              <a:rPr lang="en-US" sz="1500">
                <a:solidFill>
                  <a:srgbClr val="000000"/>
                </a:solidFill>
                <a:latin typeface="Calibri"/>
                <a:cs typeface="Calibri"/>
                <a:hlinkClick r:id="rId6"/>
              </a:rPr>
              <a:t>https://blog.agilenceinc.com/table-turnover</a:t>
            </a:r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68846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E925-0A5A-EFBB-E900-43455FD4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27F2-ABF3-B5A9-8069-C11D001EC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8247"/>
            <a:ext cx="9509062" cy="5715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Li, Z., Wei, Y., Zhang, Y., Zhang, X., &amp; Li, X. (2019). Exploiting Coarse-to-Fine Task Transfer for Aspect-Level Sentiment Classification. </a:t>
            </a:r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Proceedings of the AAAI Conference on Artificial Intelligence, 33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(01), 4253-4260. 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doi:https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://doi.org/10.1609/aaai.v33i01.33014253</a:t>
            </a:r>
          </a:p>
          <a:p>
            <a:pPr algn="just"/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 What is Beautiful Soup?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(n.d.). (Educative, Inc) Retrieved November 3, 2023, from educative: </a:t>
            </a:r>
            <a:r>
              <a:rPr lang="en-US" sz="150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https://www.educative.io/answers/what-is-beautiful-soup</a:t>
            </a:r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 What is Data Cleansing?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(n.d.). (Amazon Web Services, Inc) Retrieved November 1, 2023, from 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aws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: </a:t>
            </a:r>
            <a:r>
              <a:rPr lang="en-US" sz="150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https://aws.amazon.com/what-is/data-cleansing/</a:t>
            </a:r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 What is Flask Python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. (n.d.). (pythonbasics.org) Retrieved November 3, 2023, from Python Tutorial: </a:t>
            </a:r>
            <a:r>
              <a:rPr lang="en-US" sz="1500">
                <a:solidFill>
                  <a:srgbClr val="000000"/>
                </a:solidFill>
                <a:latin typeface="Calibri"/>
                <a:cs typeface="Calibri"/>
                <a:hlinkClick r:id="rId4"/>
              </a:rPr>
              <a:t>https://pythonbasics.org/what-is-flask-python/</a:t>
            </a:r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 What is </a:t>
            </a:r>
            <a:r>
              <a:rPr lang="en-US" sz="1500" i="1" err="1">
                <a:solidFill>
                  <a:srgbClr val="363636"/>
                </a:solidFill>
                <a:latin typeface="Calibri"/>
                <a:cs typeface="Calibri"/>
              </a:rPr>
              <a:t>PyTorch</a:t>
            </a:r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?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(n.d.). (NVIDIA Corporation) Retrieved November 3, 2023, from NVIDIA: </a:t>
            </a:r>
            <a:r>
              <a:rPr lang="en-US" sz="1500">
                <a:solidFill>
                  <a:srgbClr val="000000"/>
                </a:solidFill>
                <a:latin typeface="Calibri"/>
                <a:cs typeface="Calibri"/>
                <a:hlinkClick r:id="rId5"/>
              </a:rPr>
              <a:t>https://www.nvidia.com/en-us/glossary/data-science/pytorch/</a:t>
            </a:r>
            <a:endParaRPr lang="en-US" sz="1500">
              <a:solidFill>
                <a:srgbClr val="000000"/>
              </a:solidFill>
              <a:latin typeface="Trebuchet MS"/>
              <a:cs typeface="Calibri"/>
            </a:endParaRP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Zhang, Z., Zhou, Z., &amp; Wang, Y. (2022). SSEGCN: Syntactic and Semantic Enhanced Graph Convolutional Network for Aspect-based Sentiment Analysis. </a:t>
            </a:r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Proceedings of the 2022 Conference of the North American Chapter of the Association for Computational Linguistics: Human Language Technologies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, 4916–4925. 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doi:http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://dx.doi.org/10.18653/v1/2022.naacl-main.362</a:t>
            </a: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toby_hk2001. (2023, April 16). </a:t>
            </a:r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Tsui Hang Village (Mira Place 1) - Review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. (</a:t>
            </a:r>
            <a:r>
              <a:rPr lang="en-US" sz="1500" err="1">
                <a:solidFill>
                  <a:srgbClr val="363636"/>
                </a:solidFill>
                <a:latin typeface="Calibri"/>
                <a:cs typeface="Calibri"/>
              </a:rPr>
              <a:t>OpenRice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) Retrieved October 10, 2023, from </a:t>
            </a:r>
            <a:r>
              <a:rPr lang="en-US" sz="1500">
                <a:solidFill>
                  <a:srgbClr val="000000"/>
                </a:solidFill>
                <a:latin typeface="Calibri"/>
                <a:cs typeface="Calibri"/>
                <a:hlinkClick r:id="rId6"/>
              </a:rPr>
              <a:t>https://www.openrice.com/en/hongkong/review/%E5%B7%AE-e4787429</a:t>
            </a:r>
            <a:endParaRPr lang="en-US" sz="150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 Trisna, K. W., &amp; Jie, H. J. (2022). Deep Learning Approach for Aspect-Based Sentiment Classification: A Comparative Review. </a:t>
            </a:r>
            <a:r>
              <a:rPr lang="en-US" sz="1500" i="1">
                <a:solidFill>
                  <a:srgbClr val="363636"/>
                </a:solidFill>
                <a:latin typeface="Calibri"/>
                <a:cs typeface="Calibri"/>
              </a:rPr>
              <a:t>Applied Artificial Intelligence, 36</a:t>
            </a:r>
            <a:r>
              <a:rPr lang="en-US" sz="1500">
                <a:solidFill>
                  <a:srgbClr val="363636"/>
                </a:solidFill>
                <a:latin typeface="Calibri"/>
                <a:cs typeface="Calibri"/>
              </a:rPr>
              <a:t>(1). doi:10.1080/08839514.2021.2014186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62214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75D9-D088-30D4-E62F-DBEA928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Project Aims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AFB33-93B4-BFF1-BA94-6C3AE4AFE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17133" cy="5246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Develop a tool </a:t>
            </a:r>
            <a:r>
              <a:rPr lang="en-US" sz="2000" b="1">
                <a:ea typeface="+mn-lt"/>
                <a:cs typeface="+mn-lt"/>
              </a:rPr>
              <a:t>Restaurant Review Analyzer for Chinese Language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Analyze the Chinese review for Hong Kong restaurant </a:t>
            </a:r>
          </a:p>
          <a:p>
            <a:pPr lvl="1"/>
            <a:r>
              <a:rPr lang="en-US" sz="2000">
                <a:ea typeface="+mn-lt"/>
                <a:cs typeface="+mn-lt"/>
              </a:rPr>
              <a:t> Assign scores for each aspect</a:t>
            </a:r>
            <a:endParaRPr lang="en-US" sz="2000"/>
          </a:p>
          <a:p>
            <a:pPr lvl="1"/>
            <a:endParaRPr lang="en-US" sz="2000">
              <a:highlight>
                <a:srgbClr val="FFFF00"/>
              </a:highlight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Two type of users:</a:t>
            </a:r>
          </a:p>
          <a:p>
            <a:pPr lvl="1"/>
            <a:r>
              <a:rPr lang="en-US" sz="2000">
                <a:ea typeface="+mn-lt"/>
                <a:cs typeface="+mn-lt"/>
              </a:rPr>
              <a:t>Restaurant owners</a:t>
            </a:r>
          </a:p>
          <a:p>
            <a:pPr lvl="1"/>
            <a:r>
              <a:rPr lang="en-US" sz="2000">
                <a:cs typeface="Calibri"/>
              </a:rPr>
              <a:t>Restaurant's Customers</a:t>
            </a:r>
          </a:p>
          <a:p>
            <a:endParaRPr lang="en-US" sz="2000">
              <a:highlight>
                <a:srgbClr val="FFFF00"/>
              </a:highlight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36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4732-A30C-2496-DC7E-5614CF1A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DEB8A-00D4-ED36-4127-CCB4B5DD8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600"/>
            <a:ext cx="9795951" cy="52249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>
                <a:ea typeface="+mn-lt"/>
                <a:cs typeface="+mn-lt"/>
              </a:rPr>
              <a:t>To collect Cantonese review data (raw data) from HK restaurant review websites (E.g., </a:t>
            </a:r>
            <a:r>
              <a:rPr lang="en-US" sz="2000" err="1">
                <a:ea typeface="+mn-lt"/>
                <a:cs typeface="+mn-lt"/>
              </a:rPr>
              <a:t>OpenRice</a:t>
            </a:r>
            <a:r>
              <a:rPr lang="en-US" sz="2000">
                <a:ea typeface="+mn-lt"/>
                <a:cs typeface="+mn-lt"/>
              </a:rPr>
              <a:t>) for the preparation of building Chinese datasets. </a:t>
            </a:r>
            <a:endParaRPr lang="en-US" sz="16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To cleanse the collected data from the restaurant review website and label the cleansed data in each aspect to building the dataset. </a:t>
            </a:r>
            <a:endParaRPr lang="en-US" sz="16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To adapt the existing models of Aspect-Based Sentiment Analysis (ABSA) for Simplified Chinese to handle the Chinese (Cantonese) dataset. </a:t>
            </a:r>
            <a:endParaRPr lang="en-US" sz="16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To train the existing ABSA models with Cantonese datasets, and to evaluate the model's performance </a:t>
            </a:r>
            <a:endParaRPr lang="en-US" sz="16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To develop a web application for deploying the trained model to handle the restaurant review analysis task and show the analysis results.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6157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4286E9C-838F-077E-D333-B88A5773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- Compared with ACSA and ABSA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704AC2-EBD0-E4B0-D1BA-5351192CA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19351"/>
              </p:ext>
            </p:extLst>
          </p:nvPr>
        </p:nvGraphicFramePr>
        <p:xfrm>
          <a:off x="343518" y="1958051"/>
          <a:ext cx="10977783" cy="3745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328">
                  <a:extLst>
                    <a:ext uri="{9D8B030D-6E8A-4147-A177-3AD203B41FA5}">
                      <a16:colId xmlns:a16="http://schemas.microsoft.com/office/drawing/2014/main" val="2382148911"/>
                    </a:ext>
                  </a:extLst>
                </a:gridCol>
                <a:gridCol w="5445455">
                  <a:extLst>
                    <a:ext uri="{9D8B030D-6E8A-4147-A177-3AD203B41FA5}">
                      <a16:colId xmlns:a16="http://schemas.microsoft.com/office/drawing/2014/main" val="2833993604"/>
                    </a:ext>
                  </a:extLst>
                </a:gridCol>
              </a:tblGrid>
              <a:tr h="7022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Aspect-Category Sentiment Analysis (ACSA)</a:t>
                      </a:r>
                      <a:endParaRPr lang="en-US" sz="200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Aspect-Based Sentiment Analysis (ABSA)</a:t>
                      </a:r>
                      <a:endParaRPr lang="en-US" sz="200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850262"/>
                  </a:ext>
                </a:extLst>
              </a:tr>
              <a:tr h="886523">
                <a:tc>
                  <a:txBody>
                    <a:bodyPr/>
                    <a:lstStyle/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 u="none" strike="noStrike" noProof="0">
                        <a:solidFill>
                          <a:srgbClr val="404040"/>
                        </a:solidFill>
                      </a:endParaRPr>
                    </a:p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Predict the aspects in coarse-grained </a:t>
                      </a:r>
                      <a:endParaRPr lang="en-US" sz="2000">
                        <a:solidFill>
                          <a:srgbClr val="404040"/>
                        </a:solidFill>
                      </a:endParaRPr>
                    </a:p>
                    <a:p>
                      <a:pPr marL="1200150" marR="0" lvl="2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E.g. food, service, environment</a:t>
                      </a:r>
                    </a:p>
                    <a:p>
                      <a:pPr marL="1200150" marR="0" lvl="2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 u="none" strike="noStrike" noProof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u="none" strike="noStrike" noProof="0">
                        <a:solidFill>
                          <a:srgbClr val="404040"/>
                        </a:solidFill>
                      </a:endParaRPr>
                    </a:p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Predict the aspects in fine-grained </a:t>
                      </a:r>
                      <a:endParaRPr lang="en-US" sz="2000">
                        <a:solidFill>
                          <a:srgbClr val="404040"/>
                        </a:solidFill>
                      </a:endParaRPr>
                    </a:p>
                    <a:p>
                      <a:pPr marL="1200150" marR="0" lvl="2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u="none" strike="noStrike" noProof="0">
                          <a:solidFill>
                            <a:srgbClr val="404040"/>
                          </a:solidFill>
                        </a:rPr>
                        <a:t>E.g. Food portion, food tastes, environment cleanse, environment space</a:t>
                      </a:r>
                    </a:p>
                    <a:p>
                      <a:pPr marL="1200150" marR="0" lvl="2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 u="none" strike="noStrike" noProof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65470"/>
                  </a:ext>
                </a:extLst>
              </a:tr>
              <a:tr h="741947">
                <a:tc gridSpan="2">
                  <a:txBody>
                    <a:bodyPr/>
                    <a:lstStyle/>
                    <a:p>
                      <a:pPr marL="914400" lvl="2" indent="0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Both predict the sentiment polarity from text</a:t>
                      </a:r>
                      <a:endParaRPr lang="en-US" sz="2000" u="none" strike="noStrike" noProof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6300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F771-4614-FF5C-732B-B61547AD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Literature -Compare with existing ACSA and ABSA models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4CA0D9-A276-73E4-5E4F-C06CA4A7B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7451"/>
              </p:ext>
            </p:extLst>
          </p:nvPr>
        </p:nvGraphicFramePr>
        <p:xfrm>
          <a:off x="266259" y="1812740"/>
          <a:ext cx="1166059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301">
                  <a:extLst>
                    <a:ext uri="{9D8B030D-6E8A-4147-A177-3AD203B41FA5}">
                      <a16:colId xmlns:a16="http://schemas.microsoft.com/office/drawing/2014/main" val="1470053033"/>
                    </a:ext>
                  </a:extLst>
                </a:gridCol>
                <a:gridCol w="2787040">
                  <a:extLst>
                    <a:ext uri="{9D8B030D-6E8A-4147-A177-3AD203B41FA5}">
                      <a16:colId xmlns:a16="http://schemas.microsoft.com/office/drawing/2014/main" val="3703044420"/>
                    </a:ext>
                  </a:extLst>
                </a:gridCol>
                <a:gridCol w="3757808">
                  <a:extLst>
                    <a:ext uri="{9D8B030D-6E8A-4147-A177-3AD203B41FA5}">
                      <a16:colId xmlns:a16="http://schemas.microsoft.com/office/drawing/2014/main" val="1454930469"/>
                    </a:ext>
                  </a:extLst>
                </a:gridCol>
                <a:gridCol w="2965441">
                  <a:extLst>
                    <a:ext uri="{9D8B030D-6E8A-4147-A177-3AD203B41FA5}">
                      <a16:colId xmlns:a16="http://schemas.microsoft.com/office/drawing/2014/main" val="432015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 i="0" u="none" strike="noStrike" noProof="0">
                        <a:solidFill>
                          <a:srgbClr val="404040"/>
                        </a:solidFill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/>
                          <a:ea typeface="+mn-ea"/>
                          <a:cs typeface="+mn-cs"/>
                        </a:rPr>
                        <a:t>Aspect-aware graph convolutional network (AAGCN)</a:t>
                      </a:r>
                      <a:endParaRPr lang="en-US" sz="1800" b="1" i="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/>
                          <a:ea typeface="+mn-ea"/>
                          <a:cs typeface="+mn-cs"/>
                        </a:rPr>
                        <a:t>Syntactic and Semantic Enhanced Graph Convolutional Network (SSEGCN)</a:t>
                      </a:r>
                    </a:p>
                    <a:p>
                      <a:pPr lvl="0">
                        <a:buNone/>
                      </a:pPr>
                      <a:endParaRPr lang="en-US" sz="1800" b="1" i="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/>
                        </a:rPr>
                        <a:t>Fine-grained Sentiment Analysis of User Reviews from </a:t>
                      </a:r>
                      <a:r>
                        <a:rPr lang="en-US" sz="1800" b="1" i="0" u="none" strike="noStrike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/>
                          <a:ea typeface="+mn-ea"/>
                          <a:cs typeface="+mn-cs"/>
                        </a:rPr>
                        <a:t>AI</a:t>
                      </a:r>
                      <a:r>
                        <a:rPr lang="en-US" sz="18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/>
                        </a:rPr>
                        <a:t> Challenger</a:t>
                      </a:r>
                      <a:endParaRPr lang="en-US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42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ACSA / ABSA</a:t>
                      </a:r>
                    </a:p>
                    <a:p>
                      <a:pPr lvl="0">
                        <a:buNone/>
                      </a:pP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ABSA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ABSA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544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404040"/>
                          </a:solidFill>
                          <a:latin typeface="Trebuchet MS"/>
                        </a:rPr>
                        <a:t>Neural Network Language Model</a:t>
                      </a:r>
                    </a:p>
                    <a:p>
                      <a:pPr lvl="0">
                        <a:buNone/>
                      </a:pPr>
                      <a:endParaRPr lang="en-US" sz="1800" b="1" i="0" u="none" strike="noStrike" baseline="0" noProof="0">
                        <a:solidFill>
                          <a:srgbClr val="404040"/>
                        </a:solidFill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GloVe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and Bert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404040"/>
                          </a:solidFill>
                          <a:latin typeface="Trebuchet MS"/>
                        </a:rPr>
                        <a:t>BiLSTM</a:t>
                      </a:r>
                      <a:r>
                        <a:rPr lang="en-US" sz="1800" b="0" i="0" u="none" strike="noStrike" noProof="0">
                          <a:solidFill>
                            <a:srgbClr val="404040"/>
                          </a:solidFill>
                          <a:latin typeface="Trebuchet MS"/>
                        </a:rPr>
                        <a:t> and Bert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Word2Vec and Transformer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Trebuchet MS"/>
                        </a:rPr>
                        <a:t>Neural Network</a:t>
                      </a:r>
                    </a:p>
                    <a:p>
                      <a:pPr lvl="0">
                        <a:buNone/>
                      </a:pPr>
                      <a:endParaRPr lang="en-US" sz="1800" b="1" i="0" u="none" strike="noStrike" noProof="0">
                        <a:latin typeface="Trebuchet MS"/>
                      </a:endParaRPr>
                    </a:p>
                    <a:p>
                      <a:pPr lvl="0">
                        <a:buNone/>
                      </a:pPr>
                      <a:endParaRPr lang="en-US" sz="1800" b="1" i="0" u="none" strike="noStrike" noProof="0"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Graph Convolutional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Graph Convolutional Network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Convolutional </a:t>
                      </a:r>
                      <a:r>
                        <a:rPr lang="en-US" sz="1800" b="0" i="0" u="none" strike="noStrike" noProof="0">
                          <a:latin typeface="Trebuchet MS"/>
                        </a:rPr>
                        <a:t>Neural </a:t>
                      </a:r>
                      <a:r>
                        <a:rPr lang="en-US"/>
                        <a:t>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61713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Limitation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Only support English datasets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Only support English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Only support Simplified Chinese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247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29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Methodology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901A0-3F7C-4CD0-001B-A1156F889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8887"/>
            <a:ext cx="9104620" cy="528120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Cleansing and label the data for create Cantonese datasets</a:t>
            </a:r>
          </a:p>
          <a:p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Modify the </a:t>
            </a:r>
            <a:r>
              <a:rPr lang="en-US" sz="2000" b="1">
                <a:ea typeface="Calibri"/>
                <a:cs typeface="Calibri"/>
              </a:rPr>
              <a:t>AI Challenger </a:t>
            </a:r>
            <a:r>
              <a:rPr lang="en-US" sz="2000">
                <a:ea typeface="Calibri"/>
                <a:cs typeface="Calibri"/>
              </a:rPr>
              <a:t>model </a:t>
            </a:r>
            <a:r>
              <a:rPr lang="en-US" sz="2000">
                <a:ea typeface="+mn-lt"/>
                <a:cs typeface="+mn-lt"/>
              </a:rPr>
              <a:t>to </a:t>
            </a:r>
            <a:r>
              <a:rPr lang="en-US" sz="2000">
                <a:ea typeface="Calibri"/>
                <a:cs typeface="Calibri"/>
              </a:rPr>
              <a:t>adapt the Cantonese dataset</a:t>
            </a:r>
          </a:p>
          <a:p>
            <a:pPr lvl="1"/>
            <a:endParaRPr lang="en-US" sz="2000">
              <a:highlight>
                <a:srgbClr val="FFFF00"/>
              </a:highlight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Train and evaluate the models' performance</a:t>
            </a:r>
          </a:p>
          <a:p>
            <a:endParaRPr lang="en-US" sz="2000">
              <a:highlight>
                <a:srgbClr val="FFFF00"/>
              </a:highlight>
              <a:ea typeface="Calibri"/>
              <a:cs typeface="Calibri"/>
            </a:endParaRPr>
          </a:p>
          <a:p>
            <a:pPr marL="285750" indent="-285750"/>
            <a:r>
              <a:rPr lang="en-US" sz="2000">
                <a:ea typeface="Calibri"/>
                <a:cs typeface="Calibri"/>
              </a:rPr>
              <a:t>develop a web application (Flask)</a:t>
            </a:r>
            <a:endParaRPr lang="en-US" sz="2000" err="1">
              <a:solidFill>
                <a:srgbClr val="000000"/>
              </a:solidFill>
              <a:ea typeface="Calibri"/>
              <a:cs typeface="Calibri"/>
            </a:endParaRPr>
          </a:p>
          <a:p>
            <a:pPr lvl="1"/>
            <a:endParaRPr lang="en-US" sz="2000">
              <a:solidFill>
                <a:srgbClr val="000000"/>
              </a:solidFill>
              <a:highlight>
                <a:srgbClr val="FFFF00"/>
              </a:highlight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Initiate a user satisfaction survey via Google form to collect comments from test user</a:t>
            </a:r>
            <a:endParaRPr lang="en-US" sz="2000">
              <a:solidFill>
                <a:srgbClr val="404040"/>
              </a:solidFill>
              <a:ea typeface="Calibri"/>
              <a:cs typeface="Calibri"/>
            </a:endParaRPr>
          </a:p>
          <a:p>
            <a:endParaRPr lang="en-US" sz="2200">
              <a:solidFill>
                <a:srgbClr val="000000"/>
              </a:solidFill>
              <a:highlight>
                <a:srgbClr val="FFFF00"/>
              </a:highlight>
              <a:ea typeface="Calibri"/>
              <a:cs typeface="Calibri"/>
            </a:endParaRPr>
          </a:p>
          <a:p>
            <a:endParaRPr lang="en-US" sz="2200">
              <a:highlight>
                <a:srgbClr val="FFFF00"/>
              </a:highlight>
              <a:ea typeface="Calibri"/>
              <a:cs typeface="Calibri"/>
            </a:endParaRPr>
          </a:p>
          <a:p>
            <a:pPr lvl="1"/>
            <a:endParaRPr lang="en-US" sz="2000">
              <a:highlight>
                <a:srgbClr val="00FF00"/>
              </a:highlight>
              <a:ea typeface="Calibri"/>
              <a:cs typeface="Calibri"/>
            </a:endParaRPr>
          </a:p>
          <a:p>
            <a:endParaRPr lang="en-US" sz="2000">
              <a:highlight>
                <a:srgbClr val="FFFF00"/>
              </a:highlight>
              <a:ea typeface="Calibri"/>
              <a:cs typeface="Calibri"/>
            </a:endParaRPr>
          </a:p>
          <a:p>
            <a:endParaRPr lang="en-US" sz="2000">
              <a:highlight>
                <a:srgbClr val="00FF00"/>
              </a:highlight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303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68D-4A00-D695-2029-40462D5B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Methodology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AABEE-EB5C-0D08-F80F-15E4058A3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Main technologies that we used in our application</a:t>
            </a:r>
          </a:p>
          <a:p>
            <a:pPr lvl="1">
              <a:buFont typeface="Courier New" charset="2"/>
              <a:buChar char="o"/>
            </a:pPr>
            <a:r>
              <a:rPr lang="en-US" sz="1800" err="1"/>
              <a:t>Tensorflow</a:t>
            </a:r>
            <a:endParaRPr lang="en-US" sz="1800"/>
          </a:p>
          <a:p>
            <a:pPr lvl="1">
              <a:buFont typeface="Courier New,monospace" charset="2"/>
              <a:buChar char="o"/>
            </a:pPr>
            <a:r>
              <a:rPr lang="en-US" sz="1800"/>
              <a:t>Flask</a:t>
            </a:r>
            <a:endParaRPr lang="en-US" sz="1800">
              <a:solidFill>
                <a:srgbClr val="000000"/>
              </a:solidFill>
            </a:endParaRPr>
          </a:p>
          <a:p>
            <a:pPr lvl="1">
              <a:buFont typeface="Courier New,monospace" charset="2"/>
              <a:buChar char="o"/>
            </a:pPr>
            <a:r>
              <a:rPr lang="en-US" sz="1800" err="1"/>
              <a:t>Boostrap</a:t>
            </a:r>
            <a:r>
              <a:rPr lang="en-US" sz="1800"/>
              <a:t> 5</a:t>
            </a:r>
            <a:endParaRPr lang="en-US" sz="1800">
              <a:solidFill>
                <a:srgbClr val="000000"/>
              </a:solidFill>
            </a:endParaRPr>
          </a:p>
          <a:p>
            <a:pPr lvl="1">
              <a:buFont typeface="Courier New,monospace" charset="2"/>
              <a:buChar char="o"/>
            </a:pPr>
            <a:r>
              <a:rPr lang="en-US" sz="1800" err="1"/>
              <a:t>Chartjs</a:t>
            </a:r>
            <a:endParaRPr lang="en-US" sz="1800">
              <a:solidFill>
                <a:srgbClr val="000000"/>
              </a:solidFill>
            </a:endParaRPr>
          </a:p>
          <a:p>
            <a:pPr lvl="1">
              <a:buFont typeface="Courier New,monospace" charset="2"/>
              <a:buChar char="o"/>
            </a:pPr>
            <a:r>
              <a:rPr lang="en-US" sz="1800" err="1"/>
              <a:t>BeautifulSoup</a:t>
            </a:r>
            <a:endParaRPr lang="en-US" err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497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3123</Words>
  <Application>Microsoft Office PowerPoint</Application>
  <PresentationFormat>寬螢幕</PresentationFormat>
  <Paragraphs>438</Paragraphs>
  <Slides>37</Slides>
  <Notes>19</Notes>
  <HiddenSlides>0</HiddenSlides>
  <MMClips>1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50" baseType="lpstr">
      <vt:lpstr>Arial,Sans-Serif</vt:lpstr>
      <vt:lpstr>Courier New,monospace</vt:lpstr>
      <vt:lpstr>Yu Gothic</vt:lpstr>
      <vt:lpstr>Microsoft JhengHei</vt:lpstr>
      <vt:lpstr>PMingLiU</vt:lpstr>
      <vt:lpstr>Arial</vt:lpstr>
      <vt:lpstr>Calibri</vt:lpstr>
      <vt:lpstr>Calibri Light</vt:lpstr>
      <vt:lpstr>Courier New</vt:lpstr>
      <vt:lpstr>Trebuchet MS</vt:lpstr>
      <vt:lpstr>Wingdings</vt:lpstr>
      <vt:lpstr>Wingdings 3</vt:lpstr>
      <vt:lpstr>Facet</vt:lpstr>
      <vt:lpstr>Aspect Based Sentiment Analysis for Online Restaurant Review in Chinese</vt:lpstr>
      <vt:lpstr>Introduction</vt:lpstr>
      <vt:lpstr>Problem Analysis</vt:lpstr>
      <vt:lpstr>Project Aims</vt:lpstr>
      <vt:lpstr>Project Objectives</vt:lpstr>
      <vt:lpstr>Literature - Compared with ACSA and ABSA</vt:lpstr>
      <vt:lpstr>Literature -Compare with existing ACSA and ABSA models</vt:lpstr>
      <vt:lpstr>Methodology</vt:lpstr>
      <vt:lpstr>Methodology</vt:lpstr>
      <vt:lpstr>Methodology</vt:lpstr>
      <vt:lpstr>Methodology</vt:lpstr>
      <vt:lpstr>Methodology – Dataset Collection (Cont.)</vt:lpstr>
      <vt:lpstr>Result – Model Adaptation</vt:lpstr>
      <vt:lpstr>Result – Dataset List</vt:lpstr>
      <vt:lpstr>Result – Experiment Setting  </vt:lpstr>
      <vt:lpstr>Result – Experiment Setting </vt:lpstr>
      <vt:lpstr>Result – Experiment Setting  </vt:lpstr>
      <vt:lpstr>Result – Experiment results and Performance Evaluation  </vt:lpstr>
      <vt:lpstr>Result – User Interface</vt:lpstr>
      <vt:lpstr>Result – User Interface (Cont.)</vt:lpstr>
      <vt:lpstr>Result – User Interface (Cont.)</vt:lpstr>
      <vt:lpstr>Result – User Interface (Cont.)</vt:lpstr>
      <vt:lpstr>Result – User Interface (Cont.)</vt:lpstr>
      <vt:lpstr>Result – User Interface (Cont.)</vt:lpstr>
      <vt:lpstr>Result – User Interface (Cont.)</vt:lpstr>
      <vt:lpstr>Result – User Interface (Cont.)</vt:lpstr>
      <vt:lpstr>User satisfaction Survey</vt:lpstr>
      <vt:lpstr>User Satisfaction Survey</vt:lpstr>
      <vt:lpstr>User Satisfaction Survey (Cont.)</vt:lpstr>
      <vt:lpstr>User Satisfaction Survey (Cont.)</vt:lpstr>
      <vt:lpstr>Result – User Evaluation  </vt:lpstr>
      <vt:lpstr>Conclusion</vt:lpstr>
      <vt:lpstr>Demonstration</vt:lpstr>
      <vt:lpstr>PowerPoint 簡報</vt:lpstr>
      <vt:lpstr>Reference</vt:lpstr>
      <vt:lpstr>Reference 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s1303149</cp:lastModifiedBy>
  <cp:revision>24</cp:revision>
  <dcterms:created xsi:type="dcterms:W3CDTF">2023-10-07T04:56:05Z</dcterms:created>
  <dcterms:modified xsi:type="dcterms:W3CDTF">2024-04-20T16:34:55Z</dcterms:modified>
</cp:coreProperties>
</file>